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24" autoAdjust="0"/>
    <p:restoredTop sz="94660"/>
  </p:normalViewPr>
  <p:slideViewPr>
    <p:cSldViewPr snapToGrid="0">
      <p:cViewPr varScale="1">
        <p:scale>
          <a:sx n="75" d="100"/>
          <a:sy n="75" d="100"/>
        </p:scale>
        <p:origin x="-12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5"/>
          <p:cNvSpPr>
            <a:spLocks/>
          </p:cNvSpPr>
          <p:nvPr/>
        </p:nvSpPr>
        <p:spPr bwMode="auto">
          <a:xfrm>
            <a:off x="0" y="4324350"/>
            <a:ext cx="1744663" cy="777875"/>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42F397D1-4360-443C-8933-0EF7F343D35B}" type="datetimeFigureOut">
              <a:rPr lang="en-US">
                <a:solidFill>
                  <a:prstClr val="black">
                    <a:tint val="75000"/>
                  </a:prstClr>
                </a:solidFill>
              </a:rPr>
              <a:pPr>
                <a:defRPr/>
              </a:pPr>
              <a:t>1/28/2017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4529138"/>
            <a:ext cx="779462" cy="365125"/>
          </a:xfrm>
        </p:spPr>
        <p:txBody>
          <a:bodyPr/>
          <a:lstStyle>
            <a:lvl1pPr>
              <a:defRPr/>
            </a:lvl1pPr>
          </a:lstStyle>
          <a:p>
            <a:pPr>
              <a:defRPr/>
            </a:pPr>
            <a:fld id="{74A775F5-E017-4961-B713-CE7245D17606}" type="slidenum">
              <a:rPr lang="en-US"/>
              <a:pPr>
                <a:defRPr/>
              </a:pPr>
              <a:t>‹#›</a:t>
            </a:fld>
            <a:endParaRPr lang="en-US"/>
          </a:p>
        </p:txBody>
      </p:sp>
    </p:spTree>
    <p:extLst>
      <p:ext uri="{BB962C8B-B14F-4D97-AF65-F5344CB8AC3E}">
        <p14:creationId xmlns="" xmlns:p14="http://schemas.microsoft.com/office/powerpoint/2010/main" val="2829379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F6954F-AF1E-4A92-8822-CD59F76B257E}" type="datetimeFigureOut">
              <a:rPr lang="en-US">
                <a:solidFill>
                  <a:prstClr val="black">
                    <a:tint val="75000"/>
                  </a:prstClr>
                </a:solidFill>
              </a:rPr>
              <a:pPr>
                <a:defRPr/>
              </a:pPr>
              <a:t>1/28/2017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A8FD5F95-691D-4994-A93D-FDAA47B0F327}" type="slidenum">
              <a:rPr lang="en-US"/>
              <a:pPr>
                <a:defRPr/>
              </a:pPr>
              <a:t>‹#›</a:t>
            </a:fld>
            <a:endParaRPr lang="en-US"/>
          </a:p>
        </p:txBody>
      </p:sp>
    </p:spTree>
    <p:extLst>
      <p:ext uri="{BB962C8B-B14F-4D97-AF65-F5344CB8AC3E}">
        <p14:creationId xmlns="" xmlns:p14="http://schemas.microsoft.com/office/powerpoint/2010/main" val="395418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21F9CAD8-31A1-4E3F-9477-A62DDEB478F6}" type="datetimeFigureOut">
              <a:rPr lang="en-US">
                <a:solidFill>
                  <a:prstClr val="black">
                    <a:tint val="75000"/>
                  </a:prstClr>
                </a:solidFill>
              </a:rPr>
              <a:pPr>
                <a:defRPr/>
              </a:pPr>
              <a:t>1/28/2017</a:t>
            </a:fld>
            <a:endParaRPr lang="en-US">
              <a:solidFill>
                <a:prstClr val="black">
                  <a:tint val="75000"/>
                </a:prstClr>
              </a:solidFill>
            </a:endParaRPr>
          </a:p>
        </p:txBody>
      </p:sp>
      <p:sp>
        <p:nvSpPr>
          <p:cNvPr id="9"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5"/>
          <p:cNvSpPr>
            <a:spLocks noGrp="1"/>
          </p:cNvSpPr>
          <p:nvPr>
            <p:ph type="sldNum" sz="quarter" idx="16"/>
          </p:nvPr>
        </p:nvSpPr>
        <p:spPr>
          <a:xfrm>
            <a:off x="531813" y="3244850"/>
            <a:ext cx="779462" cy="365125"/>
          </a:xfrm>
        </p:spPr>
        <p:txBody>
          <a:bodyPr/>
          <a:lstStyle>
            <a:lvl1pPr>
              <a:defRPr/>
            </a:lvl1pPr>
          </a:lstStyle>
          <a:p>
            <a:pPr>
              <a:defRPr/>
            </a:pPr>
            <a:fld id="{6CB7DD42-1722-4310-B4CF-6188A41E7B1D}" type="slidenum">
              <a:rPr lang="en-US"/>
              <a:pPr>
                <a:defRPr/>
              </a:pPr>
              <a:t>‹#›</a:t>
            </a:fld>
            <a:endParaRPr lang="en-US"/>
          </a:p>
        </p:txBody>
      </p:sp>
    </p:spTree>
    <p:extLst>
      <p:ext uri="{BB962C8B-B14F-4D97-AF65-F5344CB8AC3E}">
        <p14:creationId xmlns="" xmlns:p14="http://schemas.microsoft.com/office/powerpoint/2010/main" val="1740348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9F39D77E-893C-491B-B489-3780432E3D87}" type="datetimeFigureOut">
              <a:rPr lang="en-US">
                <a:solidFill>
                  <a:prstClr val="black">
                    <a:tint val="75000"/>
                  </a:prstClr>
                </a:solidFill>
              </a:rPr>
              <a:pPr>
                <a:defRPr/>
              </a:pPr>
              <a:t>1/28/2017</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F27E169A-BED3-4A3B-92D1-FCB2EFB7BB4B}" type="slidenum">
              <a:rPr lang="en-US"/>
              <a:pPr>
                <a:defRPr/>
              </a:pPr>
              <a:t>‹#›</a:t>
            </a:fld>
            <a:endParaRPr lang="en-US"/>
          </a:p>
        </p:txBody>
      </p:sp>
    </p:spTree>
    <p:extLst>
      <p:ext uri="{BB962C8B-B14F-4D97-AF65-F5344CB8AC3E}">
        <p14:creationId xmlns="" xmlns:p14="http://schemas.microsoft.com/office/powerpoint/2010/main" val="3572773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6" name="TextBox 36"/>
          <p:cNvSpPr txBox="1">
            <a:spLocks noChangeArrowheads="1"/>
          </p:cNvSpPr>
          <p:nvPr/>
        </p:nvSpPr>
        <p:spPr bwMode="auto">
          <a:xfrm>
            <a:off x="2466975" y="647700"/>
            <a:ext cx="609600" cy="585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7" name="TextBox 37"/>
          <p:cNvSpPr txBox="1">
            <a:spLocks noChangeArrowheads="1"/>
          </p:cNvSpPr>
          <p:nvPr/>
        </p:nvSpPr>
        <p:spPr bwMode="auto">
          <a:xfrm>
            <a:off x="11114088" y="2905125"/>
            <a:ext cx="609600"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Palatino Linotype" panose="02040502050505030304" pitchFamily="18" charset="0"/>
              </a:defRPr>
            </a:lvl1pPr>
            <a:lvl2pPr marL="742950" indent="-285750">
              <a:defRPr>
                <a:solidFill>
                  <a:schemeClr val="tx1"/>
                </a:solidFill>
                <a:latin typeface="Palatino Linotype" panose="02040502050505030304" pitchFamily="18" charset="0"/>
              </a:defRPr>
            </a:lvl2pPr>
            <a:lvl3pPr marL="1143000" indent="-228600">
              <a:defRPr>
                <a:solidFill>
                  <a:schemeClr val="tx1"/>
                </a:solidFill>
                <a:latin typeface="Palatino Linotype" panose="02040502050505030304" pitchFamily="18" charset="0"/>
              </a:defRPr>
            </a:lvl3pPr>
            <a:lvl4pPr marL="1600200" indent="-228600">
              <a:defRPr>
                <a:solidFill>
                  <a:schemeClr val="tx1"/>
                </a:solidFill>
                <a:latin typeface="Palatino Linotype" panose="02040502050505030304" pitchFamily="18" charset="0"/>
              </a:defRPr>
            </a:lvl4pPr>
            <a:lvl5pPr marL="2057400" indent="-228600">
              <a:defRPr>
                <a:solidFill>
                  <a:schemeClr val="tx1"/>
                </a:solidFill>
                <a:latin typeface="Palatino Linotype" panose="02040502050505030304" pitchFamily="18" charset="0"/>
              </a:defRPr>
            </a:lvl5pPr>
            <a:lvl6pPr marL="2514600" indent="-228600" defTabSz="457200" fontAlgn="base">
              <a:spcBef>
                <a:spcPct val="0"/>
              </a:spcBef>
              <a:spcAft>
                <a:spcPct val="0"/>
              </a:spcAft>
              <a:defRPr>
                <a:solidFill>
                  <a:schemeClr val="tx1"/>
                </a:solidFill>
                <a:latin typeface="Palatino Linotype" panose="02040502050505030304" pitchFamily="18" charset="0"/>
              </a:defRPr>
            </a:lvl6pPr>
            <a:lvl7pPr marL="2971800" indent="-228600" defTabSz="457200" fontAlgn="base">
              <a:spcBef>
                <a:spcPct val="0"/>
              </a:spcBef>
              <a:spcAft>
                <a:spcPct val="0"/>
              </a:spcAft>
              <a:defRPr>
                <a:solidFill>
                  <a:schemeClr val="tx1"/>
                </a:solidFill>
                <a:latin typeface="Palatino Linotype" panose="02040502050505030304" pitchFamily="18" charset="0"/>
              </a:defRPr>
            </a:lvl7pPr>
            <a:lvl8pPr marL="3429000" indent="-228600" defTabSz="457200" fontAlgn="base">
              <a:spcBef>
                <a:spcPct val="0"/>
              </a:spcBef>
              <a:spcAft>
                <a:spcPct val="0"/>
              </a:spcAft>
              <a:defRPr>
                <a:solidFill>
                  <a:schemeClr val="tx1"/>
                </a:solidFill>
                <a:latin typeface="Palatino Linotype" panose="02040502050505030304" pitchFamily="18" charset="0"/>
              </a:defRPr>
            </a:lvl8pPr>
            <a:lvl9pPr marL="3886200" indent="-228600" defTabSz="457200" fontAlgn="base">
              <a:spcBef>
                <a:spcPct val="0"/>
              </a:spcBef>
              <a:spcAft>
                <a:spcPct val="0"/>
              </a:spcAft>
              <a:defRPr>
                <a:solidFill>
                  <a:schemeClr val="tx1"/>
                </a:solidFill>
                <a:latin typeface="Palatino Linotype" panose="02040502050505030304" pitchFamily="18" charset="0"/>
              </a:defRPr>
            </a:lvl9pPr>
          </a:lstStyle>
          <a:p>
            <a:pPr defTabSz="457200" fontAlgn="base">
              <a:spcBef>
                <a:spcPct val="0"/>
              </a:spcBef>
              <a:spcAft>
                <a:spcPct val="0"/>
              </a:spcAft>
            </a:pPr>
            <a:r>
              <a:rPr lang="en-US" sz="8000">
                <a:solidFill>
                  <a:srgbClr val="A53010"/>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3CA750E2-5F95-45F0-BB44-51035B8A8F1B}" type="datetimeFigureOut">
              <a:rPr lang="en-US">
                <a:solidFill>
                  <a:prstClr val="black">
                    <a:tint val="75000"/>
                  </a:prstClr>
                </a:solidFill>
              </a:rPr>
              <a:pPr>
                <a:defRPr/>
              </a:pPr>
              <a:t>1/28/2017</a:t>
            </a:fld>
            <a:endParaRPr lang="en-US">
              <a:solidFill>
                <a:prstClr val="black">
                  <a:tint val="75000"/>
                </a:prstClr>
              </a:solidFill>
            </a:endParaRPr>
          </a:p>
        </p:txBody>
      </p:sp>
      <p:sp>
        <p:nvSpPr>
          <p:cNvPr id="9"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10" name="Slide Number Placeholder 6"/>
          <p:cNvSpPr>
            <a:spLocks noGrp="1"/>
          </p:cNvSpPr>
          <p:nvPr>
            <p:ph type="sldNum" sz="quarter" idx="16"/>
          </p:nvPr>
        </p:nvSpPr>
        <p:spPr>
          <a:xfrm>
            <a:off x="531813" y="4983163"/>
            <a:ext cx="779462" cy="365125"/>
          </a:xfrm>
        </p:spPr>
        <p:txBody>
          <a:bodyPr/>
          <a:lstStyle>
            <a:lvl1pPr>
              <a:defRPr/>
            </a:lvl1pPr>
          </a:lstStyle>
          <a:p>
            <a:pPr>
              <a:defRPr/>
            </a:pPr>
            <a:fld id="{472D2940-5284-4458-BEB0-6C41134F8A20}" type="slidenum">
              <a:rPr lang="en-US"/>
              <a:pPr>
                <a:defRPr/>
              </a:pPr>
              <a:t>‹#›</a:t>
            </a:fld>
            <a:endParaRPr lang="en-US"/>
          </a:p>
        </p:txBody>
      </p:sp>
    </p:spTree>
    <p:extLst>
      <p:ext uri="{BB962C8B-B14F-4D97-AF65-F5344CB8AC3E}">
        <p14:creationId xmlns="" xmlns:p14="http://schemas.microsoft.com/office/powerpoint/2010/main" val="3826306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158A18EC-7B31-48B7-ADD6-14BB13D7F124}" type="datetimeFigureOut">
              <a:rPr lang="en-US">
                <a:solidFill>
                  <a:prstClr val="black">
                    <a:tint val="75000"/>
                  </a:prstClr>
                </a:solidFill>
              </a:rPr>
              <a:pPr>
                <a:defRPr/>
              </a:pPr>
              <a:t>1/28/2017</a:t>
            </a:fld>
            <a:endParaRPr lang="en-US">
              <a:solidFill>
                <a:prstClr val="black">
                  <a:tint val="75000"/>
                </a:prstClr>
              </a:solidFill>
            </a:endParaRPr>
          </a:p>
        </p:txBody>
      </p:sp>
      <p:sp>
        <p:nvSpPr>
          <p:cNvPr id="7" name="Footer Placeholder 5"/>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6"/>
          </p:nvPr>
        </p:nvSpPr>
        <p:spPr>
          <a:xfrm>
            <a:off x="531813" y="4983163"/>
            <a:ext cx="779462" cy="365125"/>
          </a:xfrm>
        </p:spPr>
        <p:txBody>
          <a:bodyPr/>
          <a:lstStyle>
            <a:lvl1pPr>
              <a:defRPr/>
            </a:lvl1pPr>
          </a:lstStyle>
          <a:p>
            <a:pPr>
              <a:defRPr/>
            </a:pPr>
            <a:fld id="{3EC4E7B4-9A66-4D30-B023-5F65D5982AD7}" type="slidenum">
              <a:rPr lang="en-US"/>
              <a:pPr>
                <a:defRPr/>
              </a:pPr>
              <a:t>‹#›</a:t>
            </a:fld>
            <a:endParaRPr lang="en-US"/>
          </a:p>
        </p:txBody>
      </p:sp>
    </p:spTree>
    <p:extLst>
      <p:ext uri="{BB962C8B-B14F-4D97-AF65-F5344CB8AC3E}">
        <p14:creationId xmlns="" xmlns:p14="http://schemas.microsoft.com/office/powerpoint/2010/main" val="3613737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14CA823-9FD4-4AE3-A235-259CDB733B4A}" type="datetimeFigureOut">
              <a:rPr lang="en-US">
                <a:solidFill>
                  <a:prstClr val="black">
                    <a:tint val="75000"/>
                  </a:prstClr>
                </a:solidFill>
              </a:rPr>
              <a:pPr>
                <a:defRPr/>
              </a:pPr>
              <a:t>1/28/2017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9DB6C9-5CFA-4ED5-8777-90725E59ABA1}" type="slidenum">
              <a:rPr lang="en-US"/>
              <a:pPr>
                <a:defRPr/>
              </a:pPr>
              <a:t>‹#›</a:t>
            </a:fld>
            <a:endParaRPr lang="en-US"/>
          </a:p>
        </p:txBody>
      </p:sp>
    </p:spTree>
    <p:extLst>
      <p:ext uri="{BB962C8B-B14F-4D97-AF65-F5344CB8AC3E}">
        <p14:creationId xmlns="" xmlns:p14="http://schemas.microsoft.com/office/powerpoint/2010/main" val="1262365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4089E4F-5631-4015-AC54-8E71C75AD250}" type="datetimeFigureOut">
              <a:rPr lang="en-US">
                <a:solidFill>
                  <a:prstClr val="black">
                    <a:tint val="75000"/>
                  </a:prstClr>
                </a:solidFill>
              </a:rPr>
              <a:pPr>
                <a:defRPr/>
              </a:pPr>
              <a:t>1/28/2017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FC2DFF2-6C5D-4309-BE0A-ADBC5D170DD2}" type="slidenum">
              <a:rPr lang="en-US"/>
              <a:pPr>
                <a:defRPr/>
              </a:pPr>
              <a:t>‹#›</a:t>
            </a:fld>
            <a:endParaRPr lang="en-US"/>
          </a:p>
        </p:txBody>
      </p:sp>
    </p:spTree>
    <p:extLst>
      <p:ext uri="{BB962C8B-B14F-4D97-AF65-F5344CB8AC3E}">
        <p14:creationId xmlns="" xmlns:p14="http://schemas.microsoft.com/office/powerpoint/2010/main" val="118665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AE348F2-C995-4F8A-8E89-C9EE8C52512B}" type="datetimeFigureOut">
              <a:rPr lang="en-US">
                <a:solidFill>
                  <a:prstClr val="black">
                    <a:tint val="75000"/>
                  </a:prstClr>
                </a:solidFill>
              </a:rPr>
              <a:pPr>
                <a:defRPr/>
              </a:pPr>
              <a:t>1/28/2017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30FC7B-6410-4FE2-9CDC-883B0BC340CC}" type="slidenum">
              <a:rPr lang="en-US"/>
              <a:pPr>
                <a:defRPr/>
              </a:pPr>
              <a:t>‹#›</a:t>
            </a:fld>
            <a:endParaRPr lang="en-US"/>
          </a:p>
        </p:txBody>
      </p:sp>
    </p:spTree>
    <p:extLst>
      <p:ext uri="{BB962C8B-B14F-4D97-AF65-F5344CB8AC3E}">
        <p14:creationId xmlns="" xmlns:p14="http://schemas.microsoft.com/office/powerpoint/2010/main" val="1760777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4C63C5-149D-46A1-8D74-EBF88AE5961F}" type="datetimeFigureOut">
              <a:rPr lang="en-US">
                <a:solidFill>
                  <a:prstClr val="black">
                    <a:tint val="75000"/>
                  </a:prstClr>
                </a:solidFill>
              </a:rPr>
              <a:pPr>
                <a:defRPr/>
              </a:pPr>
              <a:t>1/28/2017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1813" y="3244850"/>
            <a:ext cx="779462" cy="365125"/>
          </a:xfrm>
        </p:spPr>
        <p:txBody>
          <a:bodyPr/>
          <a:lstStyle>
            <a:lvl1pPr>
              <a:defRPr/>
            </a:lvl1pPr>
          </a:lstStyle>
          <a:p>
            <a:pPr>
              <a:defRPr/>
            </a:pPr>
            <a:fld id="{9F60F760-C421-489A-AB78-57937126101A}" type="slidenum">
              <a:rPr lang="en-US"/>
              <a:pPr>
                <a:defRPr/>
              </a:pPr>
              <a:t>‹#›</a:t>
            </a:fld>
            <a:endParaRPr lang="en-US"/>
          </a:p>
        </p:txBody>
      </p:sp>
    </p:spTree>
    <p:extLst>
      <p:ext uri="{BB962C8B-B14F-4D97-AF65-F5344CB8AC3E}">
        <p14:creationId xmlns="" xmlns:p14="http://schemas.microsoft.com/office/powerpoint/2010/main" val="1506244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EB88E15A-D43A-47E5-9288-589DF1537CA7}" type="datetimeFigureOut">
              <a:rPr lang="en-US">
                <a:solidFill>
                  <a:prstClr val="black">
                    <a:tint val="75000"/>
                  </a:prstClr>
                </a:solidFill>
              </a:rPr>
              <a:pPr>
                <a:defRPr/>
              </a:pPr>
              <a:t>1/28/2017</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AB30F39-DDBB-4DE1-8EFE-537DBFBFE607}" type="slidenum">
              <a:rPr lang="en-US"/>
              <a:pPr>
                <a:defRPr/>
              </a:pPr>
              <a:t>‹#›</a:t>
            </a:fld>
            <a:endParaRPr lang="en-US"/>
          </a:p>
        </p:txBody>
      </p:sp>
    </p:spTree>
    <p:extLst>
      <p:ext uri="{BB962C8B-B14F-4D97-AF65-F5344CB8AC3E}">
        <p14:creationId xmlns="" xmlns:p14="http://schemas.microsoft.com/office/powerpoint/2010/main" val="167286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35"/>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E20892F5-3877-4190-BB03-B4C4FCB26220}" type="datetimeFigureOut">
              <a:rPr lang="en-US">
                <a:solidFill>
                  <a:prstClr val="black">
                    <a:tint val="75000"/>
                  </a:prstClr>
                </a:solidFill>
              </a:rPr>
              <a:pPr>
                <a:defRPr/>
              </a:pPr>
              <a:t>1/28/2017</a:t>
            </a:fld>
            <a:endParaRPr lang="en-US">
              <a:solidFill>
                <a:prstClr val="black">
                  <a:tint val="75000"/>
                </a:prstClr>
              </a:solidFill>
            </a:endParaRPr>
          </a:p>
        </p:txBody>
      </p:sp>
      <p:sp>
        <p:nvSpPr>
          <p:cNvPr id="9" name="Footer Placeholder 7"/>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1" name="Slide Number Placeholder 5"/>
          <p:cNvSpPr>
            <a:spLocks noGrp="1"/>
          </p:cNvSpPr>
          <p:nvPr>
            <p:ph type="sldNum" sz="quarter" idx="12"/>
          </p:nvPr>
        </p:nvSpPr>
        <p:spPr/>
        <p:txBody>
          <a:bodyPr/>
          <a:lstStyle>
            <a:lvl1pPr>
              <a:defRPr/>
            </a:lvl1pPr>
          </a:lstStyle>
          <a:p>
            <a:pPr>
              <a:defRPr/>
            </a:pPr>
            <a:fld id="{34808D74-647A-48D2-9A9D-B4E540581868}" type="slidenum">
              <a:rPr lang="en-US"/>
              <a:pPr>
                <a:defRPr/>
              </a:pPr>
              <a:t>‹#›</a:t>
            </a:fld>
            <a:endParaRPr lang="en-US"/>
          </a:p>
        </p:txBody>
      </p:sp>
    </p:spTree>
    <p:extLst>
      <p:ext uri="{BB962C8B-B14F-4D97-AF65-F5344CB8AC3E}">
        <p14:creationId xmlns="" xmlns:p14="http://schemas.microsoft.com/office/powerpoint/2010/main" val="310728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950EBEDE-C409-44A9-9254-AD34B211F877}" type="datetimeFigureOut">
              <a:rPr lang="en-US">
                <a:solidFill>
                  <a:prstClr val="black">
                    <a:tint val="75000"/>
                  </a:prstClr>
                </a:solidFill>
              </a:rPr>
              <a:pPr>
                <a:defRPr/>
              </a:pPr>
              <a:t>1/28/2017</a:t>
            </a:fld>
            <a:endParaRPr lang="en-US">
              <a:solidFill>
                <a:prstClr val="black">
                  <a:tint val="75000"/>
                </a:prstClr>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4"/>
          <p:cNvSpPr>
            <a:spLocks noGrp="1"/>
          </p:cNvSpPr>
          <p:nvPr>
            <p:ph type="sldNum" sz="quarter" idx="12"/>
          </p:nvPr>
        </p:nvSpPr>
        <p:spPr/>
        <p:txBody>
          <a:bodyPr/>
          <a:lstStyle>
            <a:lvl1pPr>
              <a:defRPr/>
            </a:lvl1pPr>
          </a:lstStyle>
          <a:p>
            <a:pPr>
              <a:defRPr/>
            </a:pPr>
            <a:fld id="{D09048F5-EB46-489B-A13A-5555D121397D}" type="slidenum">
              <a:rPr lang="en-US"/>
              <a:pPr>
                <a:defRPr/>
              </a:pPr>
              <a:t>‹#›</a:t>
            </a:fld>
            <a:endParaRPr lang="en-US"/>
          </a:p>
        </p:txBody>
      </p:sp>
    </p:spTree>
    <p:extLst>
      <p:ext uri="{BB962C8B-B14F-4D97-AF65-F5344CB8AC3E}">
        <p14:creationId xmlns="" xmlns:p14="http://schemas.microsoft.com/office/powerpoint/2010/main" val="90164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3" name="Date Placeholder 1"/>
          <p:cNvSpPr>
            <a:spLocks noGrp="1"/>
          </p:cNvSpPr>
          <p:nvPr>
            <p:ph type="dt" sz="half" idx="10"/>
          </p:nvPr>
        </p:nvSpPr>
        <p:spPr/>
        <p:txBody>
          <a:bodyPr/>
          <a:lstStyle>
            <a:lvl1pPr>
              <a:defRPr/>
            </a:lvl1pPr>
          </a:lstStyle>
          <a:p>
            <a:pPr>
              <a:defRPr/>
            </a:pPr>
            <a:fld id="{BA69637F-1F76-4BCD-A5D1-627C32EED0E7}" type="datetimeFigureOut">
              <a:rPr lang="en-US">
                <a:solidFill>
                  <a:prstClr val="black">
                    <a:tint val="75000"/>
                  </a:prstClr>
                </a:solidFill>
              </a:rPr>
              <a:pPr>
                <a:defRPr/>
              </a:pPr>
              <a:t>1/28/2017</a:t>
            </a:fld>
            <a:endParaRPr lang="en-US">
              <a:solidFill>
                <a:prstClr val="black">
                  <a:tint val="75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3"/>
          <p:cNvSpPr>
            <a:spLocks noGrp="1"/>
          </p:cNvSpPr>
          <p:nvPr>
            <p:ph type="sldNum" sz="quarter" idx="12"/>
          </p:nvPr>
        </p:nvSpPr>
        <p:spPr/>
        <p:txBody>
          <a:bodyPr/>
          <a:lstStyle>
            <a:lvl1pPr>
              <a:defRPr/>
            </a:lvl1pPr>
          </a:lstStyle>
          <a:p>
            <a:pPr>
              <a:defRPr/>
            </a:pPr>
            <a:fld id="{C28C520C-2A66-4980-B813-E04BF70C7A08}" type="slidenum">
              <a:rPr lang="en-US"/>
              <a:pPr>
                <a:defRPr/>
              </a:pPr>
              <a:t>‹#›</a:t>
            </a:fld>
            <a:endParaRPr lang="en-US"/>
          </a:p>
        </p:txBody>
      </p:sp>
    </p:spTree>
    <p:extLst>
      <p:ext uri="{BB962C8B-B14F-4D97-AF65-F5344CB8AC3E}">
        <p14:creationId xmlns="" xmlns:p14="http://schemas.microsoft.com/office/powerpoint/2010/main" val="383055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34D8B0A-08C6-4B93-B958-7159D6E85539}" type="datetimeFigureOut">
              <a:rPr lang="en-US">
                <a:solidFill>
                  <a:prstClr val="black">
                    <a:tint val="75000"/>
                  </a:prstClr>
                </a:solidFill>
              </a:rPr>
              <a:pPr>
                <a:defRPr/>
              </a:pPr>
              <a:t>1/28/2017</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p:txBody>
          <a:bodyPr/>
          <a:lstStyle>
            <a:lvl1pPr>
              <a:defRPr/>
            </a:lvl1pPr>
          </a:lstStyle>
          <a:p>
            <a:pPr>
              <a:defRPr/>
            </a:pPr>
            <a:fld id="{BBC28E64-8C31-4356-9066-A61CE87871C0}" type="slidenum">
              <a:rPr lang="en-US"/>
              <a:pPr>
                <a:defRPr/>
              </a:pPr>
              <a:t>‹#›</a:t>
            </a:fld>
            <a:endParaRPr lang="en-US"/>
          </a:p>
        </p:txBody>
      </p:sp>
    </p:spTree>
    <p:extLst>
      <p:ext uri="{BB962C8B-B14F-4D97-AF65-F5344CB8AC3E}">
        <p14:creationId xmlns="" xmlns:p14="http://schemas.microsoft.com/office/powerpoint/2010/main" val="207377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7CDE102C-E7F4-44E9-B7DA-7F7D1D3AB637}" type="datetimeFigureOut">
              <a:rPr lang="en-US">
                <a:solidFill>
                  <a:prstClr val="black">
                    <a:tint val="75000"/>
                  </a:prstClr>
                </a:solidFill>
              </a:rPr>
              <a:pPr>
                <a:defRPr/>
              </a:pPr>
              <a:t>1/28/2017</a:t>
            </a:fld>
            <a:endParaRPr lang="en-US">
              <a:solidFill>
                <a:prstClr val="black">
                  <a:tint val="75000"/>
                </a:prstClr>
              </a:solidFill>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8" name="Slide Number Placeholder 6"/>
          <p:cNvSpPr>
            <a:spLocks noGrp="1"/>
          </p:cNvSpPr>
          <p:nvPr>
            <p:ph type="sldNum" sz="quarter" idx="12"/>
          </p:nvPr>
        </p:nvSpPr>
        <p:spPr>
          <a:xfrm>
            <a:off x="531813" y="4983163"/>
            <a:ext cx="779462" cy="365125"/>
          </a:xfrm>
        </p:spPr>
        <p:txBody>
          <a:bodyPr/>
          <a:lstStyle>
            <a:lvl1pPr>
              <a:defRPr/>
            </a:lvl1pPr>
          </a:lstStyle>
          <a:p>
            <a:pPr>
              <a:defRPr/>
            </a:pPr>
            <a:fld id="{129B186A-65ED-4985-82CA-1732AAF9F7ED}" type="slidenum">
              <a:rPr lang="en-US"/>
              <a:pPr>
                <a:defRPr/>
              </a:pPr>
              <a:t>‹#›</a:t>
            </a:fld>
            <a:endParaRPr lang="en-US"/>
          </a:p>
        </p:txBody>
      </p:sp>
    </p:spTree>
    <p:extLst>
      <p:ext uri="{BB962C8B-B14F-4D97-AF65-F5344CB8AC3E}">
        <p14:creationId xmlns="" xmlns:p14="http://schemas.microsoft.com/office/powerpoint/2010/main" val="86843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228600"/>
            <a:ext cx="2851150" cy="6638925"/>
            <a:chOff x="2487613" y="285750"/>
            <a:chExt cx="2428875" cy="5654676"/>
          </a:xfrm>
        </p:grpSpPr>
        <p:sp>
          <p:nvSpPr>
            <p:cNvPr id="1046" name="Freeform 11"/>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7" name="Freeform 12"/>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8" name="Freeform 13"/>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9" name="Freeform 14"/>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0" name="Freeform 15"/>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1" name="Freeform 16"/>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2" name="Freeform 17"/>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3" name="Freeform 18"/>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4" name="Freeform 19"/>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5" name="Freeform 20"/>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6" name="Freeform 21"/>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57" name="Freeform 22"/>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grpSp>
        <p:nvGrpSpPr>
          <p:cNvPr id="1027" name="Group 9"/>
          <p:cNvGrpSpPr>
            <a:grpSpLocks/>
          </p:cNvGrpSpPr>
          <p:nvPr/>
        </p:nvGrpSpPr>
        <p:grpSpPr bwMode="auto">
          <a:xfrm>
            <a:off x="26988" y="0"/>
            <a:ext cx="2357437" cy="6853238"/>
            <a:chOff x="6627813" y="194833"/>
            <a:chExt cx="1952625" cy="5678918"/>
          </a:xfrm>
        </p:grpSpPr>
        <p:sp>
          <p:nvSpPr>
            <p:cNvPr id="1034" name="Freeform 27"/>
            <p:cNvSpPr>
              <a:spLocks/>
            </p:cNvSpPr>
            <p:nvPr/>
          </p:nvSpPr>
          <p:spPr bwMode="auto">
            <a:xfrm>
              <a:off x="6627813" y="194833"/>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5" name="Freeform 28"/>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6" name="Freeform 29"/>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7" name="Freeform 30"/>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8" name="Freeform 31"/>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39" name="Freeform 32"/>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0" name="Freeform 33"/>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1" name="Freeform 34"/>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2" name="Freeform 35"/>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3" name="Freeform 36"/>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4" name="Freeform 37"/>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sp>
          <p:nvSpPr>
            <p:cNvPr id="1045" name="Freeform 38"/>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US">
                <a:solidFill>
                  <a:prstClr val="black"/>
                </a:solidFill>
              </a:endParaRPr>
            </a:p>
          </p:txBody>
        </p:sp>
      </p:grpSp>
      <p:sp>
        <p:nvSpPr>
          <p:cNvPr id="7" name="Rectangle 6"/>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2592388" y="623888"/>
            <a:ext cx="8912225" cy="1281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2589213" y="2133600"/>
            <a:ext cx="8915400" cy="388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dirty="0">
                <a:solidFill>
                  <a:schemeClr val="tx1">
                    <a:tint val="75000"/>
                  </a:schemeClr>
                </a:solidFill>
                <a:latin typeface="+mn-lt"/>
              </a:defRPr>
            </a:lvl1pPr>
          </a:lstStyle>
          <a:p>
            <a:pPr defTabSz="457200">
              <a:defRPr/>
            </a:pPr>
            <a:fld id="{1C3744BD-8428-4B11-957F-B9261695FD8D}" type="datetimeFigureOut">
              <a:rPr lang="en-US">
                <a:solidFill>
                  <a:prstClr val="black">
                    <a:tint val="75000"/>
                  </a:prstClr>
                </a:solidFill>
              </a:rPr>
              <a:pPr defTabSz="457200">
                <a:defRPr/>
              </a:pPr>
              <a:t>1/28/2017</a:t>
            </a:fld>
            <a:endParaRPr lang="en-US">
              <a:solidFill>
                <a:prstClr val="black">
                  <a:tint val="75000"/>
                </a:prstClr>
              </a:solidFill>
            </a:endParaRPr>
          </a:p>
        </p:txBody>
      </p:sp>
      <p:sp>
        <p:nvSpPr>
          <p:cNvPr id="5" name="Footer Placeholder 4"/>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a:solidFill>
                  <a:schemeClr val="tx1">
                    <a:tint val="75000"/>
                  </a:schemeClr>
                </a:solidFill>
                <a:latin typeface="+mn-lt"/>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dirty="0">
                <a:solidFill>
                  <a:srgbClr val="FEFFFF"/>
                </a:solidFill>
                <a:latin typeface="+mn-lt"/>
              </a:defRPr>
            </a:lvl1pPr>
          </a:lstStyle>
          <a:p>
            <a:pPr defTabSz="457200">
              <a:defRPr/>
            </a:pPr>
            <a:fld id="{CB82A9A7-0DBC-4B59-A16D-7127DB4FEAF1}" type="slidenum">
              <a:rPr lang="en-US"/>
              <a:pPr defTabSz="457200">
                <a:defRPr/>
              </a:pPr>
              <a:t>‹#›</a:t>
            </a:fld>
            <a:endParaRPr lang="en-US"/>
          </a:p>
        </p:txBody>
      </p:sp>
    </p:spTree>
    <p:extLst>
      <p:ext uri="{BB962C8B-B14F-4D97-AF65-F5344CB8AC3E}">
        <p14:creationId xmlns="" xmlns:p14="http://schemas.microsoft.com/office/powerpoint/2010/main" val="113684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Palatino Linotype" panose="02040502050505030304" pitchFamily="18" charset="0"/>
        </a:defRPr>
      </a:lvl2pPr>
      <a:lvl3pPr algn="l" defTabSz="457200" rtl="0" fontAlgn="base">
        <a:spcBef>
          <a:spcPct val="0"/>
        </a:spcBef>
        <a:spcAft>
          <a:spcPct val="0"/>
        </a:spcAft>
        <a:defRPr sz="3600">
          <a:solidFill>
            <a:srgbClr val="262626"/>
          </a:solidFill>
          <a:latin typeface="Palatino Linotype" panose="02040502050505030304" pitchFamily="18" charset="0"/>
        </a:defRPr>
      </a:lvl3pPr>
      <a:lvl4pPr algn="l" defTabSz="457200" rtl="0" fontAlgn="base">
        <a:spcBef>
          <a:spcPct val="0"/>
        </a:spcBef>
        <a:spcAft>
          <a:spcPct val="0"/>
        </a:spcAft>
        <a:defRPr sz="3600">
          <a:solidFill>
            <a:srgbClr val="262626"/>
          </a:solidFill>
          <a:latin typeface="Palatino Linotype" panose="02040502050505030304" pitchFamily="18" charset="0"/>
        </a:defRPr>
      </a:lvl4pPr>
      <a:lvl5pPr algn="l" defTabSz="457200" rtl="0" fontAlgn="base">
        <a:spcBef>
          <a:spcPct val="0"/>
        </a:spcBef>
        <a:spcAft>
          <a:spcPct val="0"/>
        </a:spcAft>
        <a:defRPr sz="3600">
          <a:solidFill>
            <a:srgbClr val="262626"/>
          </a:solidFill>
          <a:latin typeface="Palatino Linotype" panose="02040502050505030304"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hyperlink" Target="https://nurseslabs.com/antianginal-drugs/" TargetMode="Externa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757819" y="2062293"/>
            <a:ext cx="11285951" cy="1689821"/>
          </a:xfrm>
        </p:spPr>
        <p:txBody>
          <a:bodyPr>
            <a:normAutofit/>
          </a:bodyPr>
          <a:lstStyle/>
          <a:p>
            <a:r>
              <a:rPr lang="en-US" sz="4000" smtClean="0"/>
              <a:t>Pharmacology  Cardiovascular drugs  Part II</a:t>
            </a:r>
            <a:endParaRPr lang="en-US" sz="4000" dirty="0" smtClean="0"/>
          </a:p>
        </p:txBody>
      </p:sp>
      <p:sp>
        <p:nvSpPr>
          <p:cNvPr id="3" name="Subtitle 2"/>
          <p:cNvSpPr>
            <a:spLocks noGrp="1"/>
          </p:cNvSpPr>
          <p:nvPr>
            <p:ph type="subTitle" idx="1"/>
          </p:nvPr>
        </p:nvSpPr>
        <p:spPr>
          <a:xfrm>
            <a:off x="2589213" y="4776788"/>
            <a:ext cx="8915400" cy="1127125"/>
          </a:xfrm>
        </p:spPr>
        <p:txBody>
          <a:bodyPr rtlCol="0">
            <a:normAutofit/>
          </a:bodyPr>
          <a:lstStyle/>
          <a:p>
            <a:pPr fontAlgn="auto">
              <a:spcAft>
                <a:spcPts val="0"/>
              </a:spcAft>
              <a:buFont typeface="Wingdings 3" charset="2"/>
              <a:buNone/>
              <a:defRPr/>
            </a:pPr>
            <a:endParaRPr lang="en-US" dirty="0"/>
          </a:p>
        </p:txBody>
      </p:sp>
    </p:spTree>
    <p:extLst>
      <p:ext uri="{BB962C8B-B14F-4D97-AF65-F5344CB8AC3E}">
        <p14:creationId xmlns="" xmlns:p14="http://schemas.microsoft.com/office/powerpoint/2010/main" val="1665289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05164" y="403204"/>
            <a:ext cx="11499850" cy="1201738"/>
          </a:xfrm>
        </p:spPr>
        <p:txBody>
          <a:bodyPr>
            <a:normAutofit fontScale="90000"/>
          </a:bodyPr>
          <a:lstStyle/>
          <a:p>
            <a:r>
              <a:rPr lang="en-US" sz="2000" b="1" dirty="0"/>
              <a:t>9. Pepito is a hypertensive client who has been placed on captopril (Capoten). He states, “Dr. del Mundo keeps changing my pills and none are working. I feel like a guinea pig.” Which of the following responses by the nurse would be most appropriate?</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538831" y="2354252"/>
            <a:ext cx="9880600" cy="2049463"/>
          </a:xfrm>
        </p:spPr>
        <p:txBody>
          <a:bodyPr/>
          <a:lstStyle/>
          <a:p>
            <a:r>
              <a:rPr lang="en-US" sz="2000" dirty="0"/>
              <a:t>A. “It often takes a while before the right medication is found.”</a:t>
            </a:r>
            <a:br>
              <a:rPr lang="en-US" sz="2000" dirty="0"/>
            </a:br>
            <a:r>
              <a:rPr lang="en-US" sz="2000" dirty="0"/>
              <a:t>B. “The doctor is just trying to help you control your blood pressure.”</a:t>
            </a:r>
            <a:br>
              <a:rPr lang="en-US" sz="2000" dirty="0"/>
            </a:br>
            <a:r>
              <a:rPr lang="en-US" sz="2000" dirty="0"/>
              <a:t>C. “The action of this drug is to work on both the arteries and to remove excess fluids.”</a:t>
            </a:r>
            <a:br>
              <a:rPr lang="en-US" sz="2000" dirty="0"/>
            </a:br>
            <a:r>
              <a:rPr lang="en-US" sz="2000" dirty="0"/>
              <a:t>D. “This drug is used when other drugs have failed.”</a:t>
            </a:r>
          </a:p>
          <a:p>
            <a:endParaRPr lang="en-US" sz="2000" dirty="0" smtClean="0"/>
          </a:p>
        </p:txBody>
      </p:sp>
      <p:sp>
        <p:nvSpPr>
          <p:cNvPr id="9" name="Text Placeholder 8"/>
          <p:cNvSpPr>
            <a:spLocks noGrp="1"/>
          </p:cNvSpPr>
          <p:nvPr>
            <p:ph type="body" sz="half" idx="2"/>
          </p:nvPr>
        </p:nvSpPr>
        <p:spPr>
          <a:xfrm>
            <a:off x="1538831" y="5153025"/>
            <a:ext cx="10453687" cy="1704975"/>
          </a:xfrm>
        </p:spPr>
        <p:txBody>
          <a:bodyPr>
            <a:noAutofit/>
          </a:bodyPr>
          <a:lstStyle/>
          <a:p>
            <a:r>
              <a:rPr lang="en-US" sz="2000" b="1" dirty="0"/>
              <a:t>9. Answer: D. “This drug is used when other drugs have failed.”</a:t>
            </a:r>
            <a:endParaRPr lang="en-US" sz="2000" dirty="0"/>
          </a:p>
          <a:p>
            <a:r>
              <a:rPr lang="en-US" sz="2000" dirty="0"/>
              <a:t>This response provides accurate information about the medication. Choice A placates the client and provides no information about the new medication. Choice B is defensive. Although choice C is true, there is no information provided to motivate the client.</a:t>
            </a:r>
          </a:p>
        </p:txBody>
      </p:sp>
    </p:spTree>
    <p:extLst>
      <p:ext uri="{BB962C8B-B14F-4D97-AF65-F5344CB8AC3E}">
        <p14:creationId xmlns="" xmlns:p14="http://schemas.microsoft.com/office/powerpoint/2010/main" val="968593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10. The action of an ACE inhibitor interrupts the renin-angiotensin-aldosterone mechanism, thereby producing which of the following?</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024856" y="1365726"/>
            <a:ext cx="9880600" cy="2049463"/>
          </a:xfrm>
        </p:spPr>
        <p:txBody>
          <a:bodyPr/>
          <a:lstStyle/>
          <a:p>
            <a:r>
              <a:rPr lang="en-US" sz="2000" dirty="0"/>
              <a:t>A. Reduced renal blood flow</a:t>
            </a:r>
            <a:br>
              <a:rPr lang="en-US" sz="2000" dirty="0"/>
            </a:br>
            <a:r>
              <a:rPr lang="en-US" sz="2000" dirty="0"/>
              <a:t>B. Reduced sodium and water excretion</a:t>
            </a:r>
            <a:br>
              <a:rPr lang="en-US" sz="2000" dirty="0"/>
            </a:br>
            <a:r>
              <a:rPr lang="en-US" sz="2000" dirty="0"/>
              <a:t>C. Increased peripheral vascular resistance</a:t>
            </a:r>
            <a:br>
              <a:rPr lang="en-US" sz="2000" dirty="0"/>
            </a:br>
            <a:r>
              <a:rPr lang="en-US" sz="2000" dirty="0"/>
              <a:t>D. Increased sodium excretion and potassium reabsorption</a:t>
            </a:r>
            <a:endParaRPr lang="en-US" sz="2000" dirty="0" smtClean="0"/>
          </a:p>
        </p:txBody>
      </p:sp>
      <p:sp>
        <p:nvSpPr>
          <p:cNvPr id="9" name="Text Placeholder 8"/>
          <p:cNvSpPr>
            <a:spLocks noGrp="1"/>
          </p:cNvSpPr>
          <p:nvPr>
            <p:ph type="body" sz="half" idx="2"/>
          </p:nvPr>
        </p:nvSpPr>
        <p:spPr>
          <a:xfrm>
            <a:off x="1738313" y="4671570"/>
            <a:ext cx="10453687" cy="1704975"/>
          </a:xfrm>
        </p:spPr>
        <p:txBody>
          <a:bodyPr>
            <a:noAutofit/>
          </a:bodyPr>
          <a:lstStyle/>
          <a:p>
            <a:r>
              <a:rPr lang="en-US" sz="2000" b="1" dirty="0"/>
              <a:t>10. Answer: D. Increased sodium excretion and potassium reabsorption</a:t>
            </a:r>
            <a:endParaRPr lang="en-US" sz="2000" dirty="0"/>
          </a:p>
          <a:p>
            <a:r>
              <a:rPr lang="en-US" sz="2000" dirty="0"/>
              <a:t>The inhibition of aldosterone increases sodium excretion and reduces potassium excretion. ACE</a:t>
            </a:r>
            <a:r>
              <a:rPr lang="en-US" sz="2000" u="sng" dirty="0"/>
              <a:t> </a:t>
            </a:r>
            <a:r>
              <a:rPr lang="en-US" sz="2000" dirty="0"/>
              <a:t>inhibitors increases renal blood flow. Excretion of sodium and water is enhanced by ACE inhibitors. Peripheral vascular resistance is decreased by vasodilation effect of ACE inhibitors.</a:t>
            </a:r>
          </a:p>
          <a:p>
            <a:r>
              <a:rPr sz="2000" dirty="0" smtClean="0">
                <a:solidFill>
                  <a:srgbClr val="00B050"/>
                </a:solidFill>
              </a:rPr>
              <a:t>        </a:t>
            </a:r>
          </a:p>
        </p:txBody>
      </p:sp>
    </p:spTree>
    <p:extLst>
      <p:ext uri="{BB962C8B-B14F-4D97-AF65-F5344CB8AC3E}">
        <p14:creationId xmlns="" xmlns:p14="http://schemas.microsoft.com/office/powerpoint/2010/main" val="361521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fontScale="90000"/>
          </a:bodyPr>
          <a:lstStyle/>
          <a:p>
            <a:r>
              <a:rPr lang="en-US" sz="2000" b="1" dirty="0"/>
              <a:t>11. Raymund is reviewing on cardiovascular drugs for his upcoming exam. For a well-prepared student, he should know that vasodilators are agents that:</a:t>
            </a:r>
            <a:r>
              <a:rPr lang="en-US" sz="2000" dirty="0"/>
              <a:t/>
            </a:r>
            <a:br>
              <a:rPr lang="en-US" sz="2000" dirty="0"/>
            </a:br>
            <a:r>
              <a:rPr lang="en-US" sz="2000" dirty="0"/>
              <a:t/>
            </a:r>
            <a:br>
              <a:rPr lang="en-US" sz="2000" dirty="0"/>
            </a:br>
            <a:endParaRPr lang="en-US" sz="2000" dirty="0"/>
          </a:p>
        </p:txBody>
      </p:sp>
      <p:sp>
        <p:nvSpPr>
          <p:cNvPr id="19459" name="Text Placeholder 9"/>
          <p:cNvSpPr>
            <a:spLocks noGrp="1"/>
          </p:cNvSpPr>
          <p:nvPr>
            <p:ph type="body" sz="quarter" idx="13"/>
          </p:nvPr>
        </p:nvSpPr>
        <p:spPr>
          <a:xfrm>
            <a:off x="2311400" y="1408642"/>
            <a:ext cx="9880600" cy="2049463"/>
          </a:xfrm>
        </p:spPr>
        <p:txBody>
          <a:bodyPr/>
          <a:lstStyle/>
          <a:p>
            <a:r>
              <a:rPr lang="en-US" sz="2000" dirty="0"/>
              <a:t>A. Relax smooth muscles</a:t>
            </a:r>
            <a:br>
              <a:rPr lang="en-US" sz="2000" dirty="0"/>
            </a:br>
            <a:r>
              <a:rPr lang="en-US" sz="2000" dirty="0"/>
              <a:t>B. Are used to treat hypotension</a:t>
            </a:r>
            <a:br>
              <a:rPr lang="en-US" sz="2000" dirty="0"/>
            </a:br>
            <a:r>
              <a:rPr lang="en-US" sz="2000" dirty="0"/>
              <a:t>C. Stimulate the adrenergic receptors of peripheral sympathetic nerves</a:t>
            </a:r>
            <a:br>
              <a:rPr lang="en-US" sz="2000" dirty="0"/>
            </a:br>
            <a:r>
              <a:rPr lang="en-US" sz="2000" dirty="0"/>
              <a:t>D. Cause respiratory depression</a:t>
            </a:r>
            <a:endParaRPr lang="en-US" sz="2000" dirty="0" smtClean="0"/>
          </a:p>
        </p:txBody>
      </p:sp>
      <p:sp>
        <p:nvSpPr>
          <p:cNvPr id="9" name="Text Placeholder 8"/>
          <p:cNvSpPr>
            <a:spLocks noGrp="1"/>
          </p:cNvSpPr>
          <p:nvPr>
            <p:ph type="body" sz="half" idx="2"/>
          </p:nvPr>
        </p:nvSpPr>
        <p:spPr>
          <a:xfrm>
            <a:off x="1903204" y="4716541"/>
            <a:ext cx="10453687" cy="1704975"/>
          </a:xfrm>
        </p:spPr>
        <p:txBody>
          <a:bodyPr>
            <a:normAutofit/>
          </a:bodyPr>
          <a:lstStyle/>
          <a:p>
            <a:r>
              <a:rPr lang="en-US" sz="2000" b="1" dirty="0"/>
              <a:t>11. Answer: A. Relax smooth muscles</a:t>
            </a:r>
            <a:endParaRPr lang="en-US" sz="2000" dirty="0"/>
          </a:p>
          <a:p>
            <a:r>
              <a:rPr lang="en-US" sz="2000" dirty="0"/>
              <a:t>Vasodilators relax smooth muscle. They are used to treat hypertension, not hypotension. Stimulating the adrenergic receptors of peripheral sympathetic nerves causes blood vessels to contract. Choice D is not an action of vasodilators.</a:t>
            </a:r>
          </a:p>
        </p:txBody>
      </p:sp>
    </p:spTree>
    <p:extLst>
      <p:ext uri="{BB962C8B-B14F-4D97-AF65-F5344CB8AC3E}">
        <p14:creationId xmlns="" xmlns:p14="http://schemas.microsoft.com/office/powerpoint/2010/main" val="2977516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104931"/>
            <a:ext cx="11499850" cy="1201738"/>
          </a:xfrm>
        </p:spPr>
        <p:txBody>
          <a:bodyPr>
            <a:normAutofit/>
          </a:bodyPr>
          <a:lstStyle/>
          <a:p>
            <a:r>
              <a:rPr lang="en-US" sz="2000" b="1" dirty="0"/>
              <a:t>12. As a competent nurse, you are aware that </a:t>
            </a:r>
            <a:r>
              <a:rPr lang="en-US" sz="2000" b="1" u="sng" dirty="0"/>
              <a:t>vasodilators</a:t>
            </a:r>
            <a:r>
              <a:rPr lang="en-US" sz="2000" b="1" dirty="0"/>
              <a:t> are used mainly to treat:</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250733" y="1588936"/>
            <a:ext cx="9880600" cy="2049463"/>
          </a:xfrm>
        </p:spPr>
        <p:txBody>
          <a:bodyPr/>
          <a:lstStyle/>
          <a:p>
            <a:r>
              <a:rPr lang="en-US" sz="2000" dirty="0"/>
              <a:t>A. Diabetes</a:t>
            </a:r>
            <a:br>
              <a:rPr lang="en-US" sz="2000" dirty="0"/>
            </a:br>
            <a:r>
              <a:rPr lang="en-US" sz="2000" dirty="0"/>
              <a:t>B. Hypertension</a:t>
            </a:r>
            <a:br>
              <a:rPr lang="en-US" sz="2000" dirty="0"/>
            </a:br>
            <a:r>
              <a:rPr lang="en-US" sz="2000" dirty="0"/>
              <a:t>C. Atrial fibrillation</a:t>
            </a:r>
            <a:br>
              <a:rPr lang="en-US" sz="2000" dirty="0"/>
            </a:br>
            <a:r>
              <a:rPr lang="en-US" sz="2000" dirty="0"/>
              <a:t>D. Hypotension</a:t>
            </a:r>
          </a:p>
          <a:p>
            <a:endParaRPr lang="en-US" sz="2000" dirty="0" smtClean="0"/>
          </a:p>
        </p:txBody>
      </p:sp>
      <p:sp>
        <p:nvSpPr>
          <p:cNvPr id="9" name="Text Placeholder 8"/>
          <p:cNvSpPr>
            <a:spLocks noGrp="1"/>
          </p:cNvSpPr>
          <p:nvPr>
            <p:ph type="body" sz="half" idx="2"/>
          </p:nvPr>
        </p:nvSpPr>
        <p:spPr>
          <a:xfrm>
            <a:off x="1738313" y="4562475"/>
            <a:ext cx="10453687" cy="1704975"/>
          </a:xfrm>
        </p:spPr>
        <p:txBody>
          <a:bodyPr>
            <a:normAutofit/>
          </a:bodyPr>
          <a:lstStyle/>
          <a:p>
            <a:r>
              <a:rPr lang="en-US" sz="2000" b="1" dirty="0"/>
              <a:t>12, Answer: B. Hypertension</a:t>
            </a:r>
            <a:endParaRPr lang="en-US" sz="2000" dirty="0"/>
          </a:p>
          <a:p>
            <a:r>
              <a:rPr lang="en-US" sz="2000" dirty="0"/>
              <a:t>Vasodilators are used to treat hypertension. They are not used to treat diabetes. Atrial fibrillation is not treated with vasodilators. Vasodilators are not used to treat hypotension.</a:t>
            </a:r>
          </a:p>
        </p:txBody>
      </p:sp>
    </p:spTree>
    <p:extLst>
      <p:ext uri="{BB962C8B-B14F-4D97-AF65-F5344CB8AC3E}">
        <p14:creationId xmlns="" xmlns:p14="http://schemas.microsoft.com/office/powerpoint/2010/main" val="3410758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13. The drug/drugs used most commonly to treat peripheral or cerebral vascular obstructive disease is/are:</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171575" y="1450975"/>
            <a:ext cx="9880600" cy="2049463"/>
          </a:xfrm>
        </p:spPr>
        <p:txBody>
          <a:bodyPr/>
          <a:lstStyle/>
          <a:p>
            <a:r>
              <a:rPr lang="en-US" sz="2000" dirty="0"/>
              <a:t>A. </a:t>
            </a:r>
            <a:r>
              <a:rPr lang="en-US" sz="2000" dirty="0" err="1"/>
              <a:t>pentoxifylline</a:t>
            </a:r>
            <a:r>
              <a:rPr lang="en-US" sz="2000" dirty="0"/>
              <a:t> (</a:t>
            </a:r>
            <a:r>
              <a:rPr lang="en-US" sz="2000" dirty="0" err="1"/>
              <a:t>Trental</a:t>
            </a:r>
            <a:r>
              <a:rPr lang="en-US" sz="2000" dirty="0"/>
              <a:t>)</a:t>
            </a:r>
            <a:br>
              <a:rPr lang="en-US" sz="2000" dirty="0"/>
            </a:br>
            <a:r>
              <a:rPr lang="en-US" sz="2000" dirty="0"/>
              <a:t>B. </a:t>
            </a:r>
            <a:r>
              <a:rPr lang="en-US" sz="2000" dirty="0" err="1"/>
              <a:t>cyclandelate</a:t>
            </a:r>
            <a:r>
              <a:rPr lang="en-US" sz="2000" dirty="0"/>
              <a:t> (</a:t>
            </a:r>
            <a:r>
              <a:rPr lang="en-US" sz="2000" dirty="0" err="1"/>
              <a:t>Cyclan</a:t>
            </a:r>
            <a:r>
              <a:rPr lang="en-US" sz="2000" dirty="0"/>
              <a:t>)</a:t>
            </a:r>
            <a:br>
              <a:rPr lang="en-US" sz="2000" dirty="0"/>
            </a:br>
            <a:r>
              <a:rPr lang="en-US" sz="2000" dirty="0"/>
              <a:t>C. </a:t>
            </a:r>
            <a:r>
              <a:rPr lang="en-US" sz="2000" dirty="0" err="1"/>
              <a:t>isoxsuprine</a:t>
            </a:r>
            <a:r>
              <a:rPr lang="en-US" sz="2000" dirty="0"/>
              <a:t> (</a:t>
            </a:r>
            <a:r>
              <a:rPr lang="en-US" sz="2000" dirty="0" err="1"/>
              <a:t>Vasodilan</a:t>
            </a:r>
            <a:r>
              <a:rPr lang="en-US" sz="2000" dirty="0"/>
              <a:t>)</a:t>
            </a:r>
            <a:br>
              <a:rPr lang="en-US" sz="2000" dirty="0"/>
            </a:br>
            <a:r>
              <a:rPr lang="en-US" sz="2000" dirty="0"/>
              <a:t>D. All of the above</a:t>
            </a:r>
          </a:p>
          <a:p>
            <a:endParaRPr lang="en-US" sz="2000" dirty="0" smtClean="0"/>
          </a:p>
        </p:txBody>
      </p:sp>
      <p:sp>
        <p:nvSpPr>
          <p:cNvPr id="9" name="Text Placeholder 8"/>
          <p:cNvSpPr>
            <a:spLocks noGrp="1"/>
          </p:cNvSpPr>
          <p:nvPr>
            <p:ph type="body" sz="half" idx="2"/>
          </p:nvPr>
        </p:nvSpPr>
        <p:spPr>
          <a:xfrm>
            <a:off x="1497013" y="4575175"/>
            <a:ext cx="10453687" cy="1704975"/>
          </a:xfrm>
        </p:spPr>
        <p:txBody>
          <a:bodyPr>
            <a:normAutofit/>
          </a:bodyPr>
          <a:lstStyle/>
          <a:p>
            <a:r>
              <a:rPr lang="en-US" sz="2000" b="1" dirty="0"/>
              <a:t>13. Answer: D. All of the above</a:t>
            </a:r>
            <a:endParaRPr lang="en-US" sz="2000" dirty="0"/>
          </a:p>
          <a:p>
            <a:r>
              <a:rPr lang="en-US" sz="2000" dirty="0"/>
              <a:t>All are vasodilators used primarily to treat peripheral or cerebral vascular obstructive disease.</a:t>
            </a:r>
          </a:p>
        </p:txBody>
      </p:sp>
    </p:spTree>
    <p:extLst>
      <p:ext uri="{BB962C8B-B14F-4D97-AF65-F5344CB8AC3E}">
        <p14:creationId xmlns="" xmlns:p14="http://schemas.microsoft.com/office/powerpoint/2010/main" val="3477706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14. In a 50-year-old widower who had a transient ischemic attack, what is the most common vasodilator used for his treatment?</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3123722" y="1923311"/>
            <a:ext cx="9880600" cy="2049463"/>
          </a:xfrm>
        </p:spPr>
        <p:txBody>
          <a:bodyPr/>
          <a:lstStyle/>
          <a:p>
            <a:r>
              <a:rPr lang="en-US" sz="2000" dirty="0"/>
              <a:t>A. norepinephrine</a:t>
            </a:r>
            <a:br>
              <a:rPr lang="en-US" sz="2000" dirty="0"/>
            </a:br>
            <a:r>
              <a:rPr lang="en-US" sz="2000" dirty="0"/>
              <a:t>B. dopamine (</a:t>
            </a:r>
            <a:r>
              <a:rPr lang="en-US" sz="2000" dirty="0" err="1"/>
              <a:t>Intropin</a:t>
            </a:r>
            <a:r>
              <a:rPr lang="en-US" sz="2000" dirty="0"/>
              <a:t>)</a:t>
            </a:r>
            <a:br>
              <a:rPr lang="en-US" sz="2000" dirty="0"/>
            </a:br>
            <a:r>
              <a:rPr lang="en-US" sz="2000" dirty="0"/>
              <a:t>C. </a:t>
            </a:r>
            <a:r>
              <a:rPr lang="en-US" sz="2000" dirty="0" err="1"/>
              <a:t>papaverine</a:t>
            </a:r>
            <a:r>
              <a:rPr lang="en-US" sz="2000" dirty="0"/>
              <a:t> (</a:t>
            </a:r>
            <a:r>
              <a:rPr lang="en-US" sz="2000" dirty="0" err="1"/>
              <a:t>Pavabid</a:t>
            </a:r>
            <a:r>
              <a:rPr lang="en-US" sz="2000" dirty="0"/>
              <a:t>)</a:t>
            </a:r>
            <a:br>
              <a:rPr lang="en-US" sz="2000" dirty="0"/>
            </a:br>
            <a:r>
              <a:rPr lang="en-US" sz="2000" dirty="0"/>
              <a:t>D. nitroprusside (</a:t>
            </a:r>
            <a:r>
              <a:rPr lang="en-US" sz="2000" dirty="0" err="1"/>
              <a:t>Nitropress</a:t>
            </a:r>
            <a:r>
              <a:rPr lang="en-US" sz="2000" dirty="0"/>
              <a:t>)</a:t>
            </a:r>
          </a:p>
          <a:p>
            <a:endParaRPr lang="en-US" sz="2000" dirty="0" smtClean="0"/>
          </a:p>
        </p:txBody>
      </p:sp>
      <p:sp>
        <p:nvSpPr>
          <p:cNvPr id="9" name="Text Placeholder 8"/>
          <p:cNvSpPr>
            <a:spLocks noGrp="1"/>
          </p:cNvSpPr>
          <p:nvPr>
            <p:ph type="body" sz="half" idx="2"/>
          </p:nvPr>
        </p:nvSpPr>
        <p:spPr>
          <a:xfrm>
            <a:off x="1738313" y="4714875"/>
            <a:ext cx="10453687" cy="1704975"/>
          </a:xfrm>
        </p:spPr>
        <p:txBody>
          <a:bodyPr>
            <a:noAutofit/>
          </a:bodyPr>
          <a:lstStyle/>
          <a:p>
            <a:r>
              <a:rPr lang="en-US" sz="2000" b="1" dirty="0"/>
              <a:t>14. Answer: D. nitroprusside (</a:t>
            </a:r>
            <a:r>
              <a:rPr lang="en-US" sz="2000" b="1" dirty="0" err="1"/>
              <a:t>Nitropress</a:t>
            </a:r>
            <a:r>
              <a:rPr lang="en-US" sz="2000" b="1" dirty="0"/>
              <a:t>)</a:t>
            </a:r>
            <a:endParaRPr lang="en-US" sz="2000" dirty="0"/>
          </a:p>
          <a:p>
            <a:r>
              <a:rPr lang="en-US" sz="2000" dirty="0"/>
              <a:t>Nitroprusside (</a:t>
            </a:r>
            <a:r>
              <a:rPr lang="en-US" sz="2000" dirty="0" err="1"/>
              <a:t>Nitropress</a:t>
            </a:r>
            <a:r>
              <a:rPr lang="en-US" sz="2000" dirty="0"/>
              <a:t>) is used in this situation. A and B are sympathomimetics used to treat hypotension. </a:t>
            </a:r>
            <a:r>
              <a:rPr lang="en-US" sz="2000" dirty="0" err="1"/>
              <a:t>Papaverine</a:t>
            </a:r>
            <a:r>
              <a:rPr lang="en-US" sz="2000" dirty="0"/>
              <a:t> is contraindicated in myocardial depressant states.</a:t>
            </a:r>
          </a:p>
          <a:p>
            <a:r>
              <a:rPr sz="2000" dirty="0" smtClean="0">
                <a:solidFill>
                  <a:srgbClr val="00B050"/>
                </a:solidFill>
              </a:rPr>
              <a:t>         </a:t>
            </a:r>
          </a:p>
        </p:txBody>
      </p:sp>
    </p:spTree>
    <p:extLst>
      <p:ext uri="{BB962C8B-B14F-4D97-AF65-F5344CB8AC3E}">
        <p14:creationId xmlns="" xmlns:p14="http://schemas.microsoft.com/office/powerpoint/2010/main" val="356936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15. For a client taking drugs to treat peripheral vascular disease, it is important to provide health education about:</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641475" y="1565275"/>
            <a:ext cx="9880600" cy="2049463"/>
          </a:xfrm>
        </p:spPr>
        <p:txBody>
          <a:bodyPr/>
          <a:lstStyle/>
          <a:p>
            <a:r>
              <a:rPr lang="en-US" sz="2000" dirty="0"/>
              <a:t>A. Smoking cessation</a:t>
            </a:r>
            <a:br>
              <a:rPr lang="en-US" sz="2000" dirty="0"/>
            </a:br>
            <a:r>
              <a:rPr lang="en-US" sz="2000" dirty="0"/>
              <a:t>B. Developing a proper balance between rest and activity</a:t>
            </a:r>
            <a:br>
              <a:rPr lang="en-US" sz="2000" dirty="0"/>
            </a:br>
            <a:r>
              <a:rPr lang="en-US" sz="2000" dirty="0"/>
              <a:t>C. Proper foot care</a:t>
            </a:r>
            <a:br>
              <a:rPr lang="en-US" sz="2000" dirty="0"/>
            </a:br>
            <a:r>
              <a:rPr lang="en-US" sz="2000" dirty="0"/>
              <a:t>D. All of the above</a:t>
            </a:r>
          </a:p>
          <a:p>
            <a:endParaRPr lang="en-US" sz="2000" dirty="0" smtClean="0"/>
          </a:p>
        </p:txBody>
      </p:sp>
      <p:sp>
        <p:nvSpPr>
          <p:cNvPr id="9" name="Text Placeholder 8"/>
          <p:cNvSpPr>
            <a:spLocks noGrp="1"/>
          </p:cNvSpPr>
          <p:nvPr>
            <p:ph type="body" sz="half" idx="2"/>
          </p:nvPr>
        </p:nvSpPr>
        <p:spPr>
          <a:xfrm>
            <a:off x="1738313" y="4511675"/>
            <a:ext cx="10453687" cy="1704975"/>
          </a:xfrm>
        </p:spPr>
        <p:txBody>
          <a:bodyPr>
            <a:normAutofit/>
          </a:bodyPr>
          <a:lstStyle/>
          <a:p>
            <a:r>
              <a:rPr lang="en-US" sz="2000" b="1" dirty="0"/>
              <a:t>15. Answer: D. All of the above</a:t>
            </a:r>
            <a:endParaRPr lang="en-US" sz="2000" dirty="0"/>
          </a:p>
          <a:p>
            <a:r>
              <a:rPr lang="en-US" sz="2000" dirty="0"/>
              <a:t>An important component in the treatment of peripheral vascular disease is health education on preventing further injury to ischemic tissues. Medication therapy is only one aspect.</a:t>
            </a:r>
          </a:p>
        </p:txBody>
      </p:sp>
    </p:spTree>
    <p:extLst>
      <p:ext uri="{BB962C8B-B14F-4D97-AF65-F5344CB8AC3E}">
        <p14:creationId xmlns="" xmlns:p14="http://schemas.microsoft.com/office/powerpoint/2010/main" val="8118290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400" b="1" dirty="0"/>
              <a:t>16. A clinical instructor asks a nursing student about aldosterone antagonist. The student is correct by saying that aldosterone antagonists:</a:t>
            </a:r>
            <a:r>
              <a:rPr lang="en-US" sz="2400" dirty="0"/>
              <a:t/>
            </a:r>
            <a:br>
              <a:rPr lang="en-US" sz="2400" dirty="0"/>
            </a:br>
            <a:endParaRPr lang="en-US" sz="2400" dirty="0"/>
          </a:p>
        </p:txBody>
      </p:sp>
      <p:sp>
        <p:nvSpPr>
          <p:cNvPr id="19459" name="Text Placeholder 9"/>
          <p:cNvSpPr>
            <a:spLocks noGrp="1"/>
          </p:cNvSpPr>
          <p:nvPr>
            <p:ph type="body" sz="quarter" idx="13"/>
          </p:nvPr>
        </p:nvSpPr>
        <p:spPr>
          <a:xfrm>
            <a:off x="1789351" y="1388519"/>
            <a:ext cx="9880600" cy="2049463"/>
          </a:xfrm>
        </p:spPr>
        <p:txBody>
          <a:bodyPr/>
          <a:lstStyle/>
          <a:p>
            <a:r>
              <a:rPr lang="en-US" sz="2000" dirty="0"/>
              <a:t>A. Create an osmotic gradient</a:t>
            </a:r>
            <a:br>
              <a:rPr lang="en-US" sz="2000" dirty="0"/>
            </a:br>
            <a:r>
              <a:rPr lang="en-US" sz="2000" dirty="0"/>
              <a:t>B. Inhibit the exchange of sodium for potassium</a:t>
            </a:r>
            <a:br>
              <a:rPr lang="en-US" sz="2000" dirty="0"/>
            </a:br>
            <a:r>
              <a:rPr lang="en-US" sz="2000" dirty="0"/>
              <a:t>C. Cause metabolic acidosis</a:t>
            </a:r>
            <a:br>
              <a:rPr lang="en-US" sz="2000" dirty="0"/>
            </a:br>
            <a:r>
              <a:rPr lang="en-US" sz="2000" dirty="0"/>
              <a:t>D. Work poorly in the presence of endogenous aldosterone</a:t>
            </a:r>
          </a:p>
          <a:p>
            <a:endParaRPr lang="en-US" sz="2000" dirty="0" smtClean="0"/>
          </a:p>
        </p:txBody>
      </p:sp>
      <p:sp>
        <p:nvSpPr>
          <p:cNvPr id="9" name="Text Placeholder 8"/>
          <p:cNvSpPr>
            <a:spLocks noGrp="1"/>
          </p:cNvSpPr>
          <p:nvPr>
            <p:ph type="body" sz="half" idx="2"/>
          </p:nvPr>
        </p:nvSpPr>
        <p:spPr>
          <a:xfrm>
            <a:off x="1565753" y="4557604"/>
            <a:ext cx="10814137" cy="1704975"/>
          </a:xfrm>
        </p:spPr>
        <p:txBody>
          <a:bodyPr>
            <a:noAutofit/>
          </a:bodyPr>
          <a:lstStyle/>
          <a:p>
            <a:r>
              <a:rPr lang="en-US" sz="2000" b="1" dirty="0"/>
              <a:t>16. Answer</a:t>
            </a:r>
            <a:r>
              <a:rPr lang="en-US" sz="2000" b="1"/>
              <a:t>: </a:t>
            </a:r>
            <a:r>
              <a:rPr lang="en-US" sz="2000" b="1" smtClean="0"/>
              <a:t>     B</a:t>
            </a:r>
            <a:r>
              <a:rPr lang="en-US" sz="2000" b="1" dirty="0"/>
              <a:t>. Inhibit the exchange of sodium for potassium</a:t>
            </a:r>
            <a:endParaRPr lang="en-US" sz="2000" dirty="0"/>
          </a:p>
          <a:p>
            <a:r>
              <a:rPr lang="en-US" sz="2000" dirty="0"/>
              <a:t>Aldosterone antagonists compete with endogenous aldosterone and prevent sodium reabsorption in exchange for potassium elimination. Aldosterone antagonists work on inhibiting the action of aldosterone rather than creating an osmotic gradient. Aldosterone antagonist do not cause metabolic acidosis. Aldosterone antagonists must work in the presence of endogenous aldosterone.</a:t>
            </a:r>
          </a:p>
          <a:p>
            <a:endParaRPr sz="2000" dirty="0" smtClean="0">
              <a:solidFill>
                <a:srgbClr val="00B050"/>
              </a:solidFill>
            </a:endParaRPr>
          </a:p>
        </p:txBody>
      </p:sp>
    </p:spTree>
    <p:extLst>
      <p:ext uri="{BB962C8B-B14F-4D97-AF65-F5344CB8AC3E}">
        <p14:creationId xmlns="" xmlns:p14="http://schemas.microsoft.com/office/powerpoint/2010/main" val="940626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400" b="1" dirty="0"/>
              <a:t>17. Which of the following is a potential side effect of IV furosemide (Lasix)?</a:t>
            </a:r>
            <a:r>
              <a:rPr lang="en-US" sz="2400" dirty="0"/>
              <a:t/>
            </a:r>
            <a:br>
              <a:rPr lang="en-US" sz="2400" dirty="0"/>
            </a:br>
            <a:endParaRPr lang="en-US" sz="2400" dirty="0"/>
          </a:p>
        </p:txBody>
      </p:sp>
      <p:sp>
        <p:nvSpPr>
          <p:cNvPr id="19459" name="Text Placeholder 9"/>
          <p:cNvSpPr>
            <a:spLocks noGrp="1"/>
          </p:cNvSpPr>
          <p:nvPr>
            <p:ph type="body" sz="quarter" idx="13"/>
          </p:nvPr>
        </p:nvSpPr>
        <p:spPr>
          <a:xfrm>
            <a:off x="2854064" y="1488727"/>
            <a:ext cx="9880600" cy="2049463"/>
          </a:xfrm>
        </p:spPr>
        <p:txBody>
          <a:bodyPr/>
          <a:lstStyle/>
          <a:p>
            <a:r>
              <a:rPr lang="en-US" dirty="0"/>
              <a:t>A. Drowsiness</a:t>
            </a:r>
            <a:br>
              <a:rPr lang="en-US" dirty="0"/>
            </a:br>
            <a:r>
              <a:rPr lang="en-US" dirty="0"/>
              <a:t>B. Diarrhea</a:t>
            </a:r>
            <a:br>
              <a:rPr lang="en-US" dirty="0"/>
            </a:br>
            <a:r>
              <a:rPr lang="en-US" dirty="0"/>
              <a:t>C. Cystitis</a:t>
            </a:r>
            <a:br>
              <a:rPr lang="en-US" dirty="0"/>
            </a:br>
            <a:r>
              <a:rPr lang="en-US" dirty="0"/>
              <a:t>D. Hearing loss</a:t>
            </a:r>
          </a:p>
          <a:p>
            <a:endParaRPr lang="en-US" dirty="0" smtClean="0"/>
          </a:p>
        </p:txBody>
      </p:sp>
      <p:sp>
        <p:nvSpPr>
          <p:cNvPr id="9" name="Text Placeholder 8"/>
          <p:cNvSpPr>
            <a:spLocks noGrp="1"/>
          </p:cNvSpPr>
          <p:nvPr>
            <p:ph type="body" sz="half" idx="2"/>
          </p:nvPr>
        </p:nvSpPr>
        <p:spPr>
          <a:xfrm>
            <a:off x="2419263" y="4503151"/>
            <a:ext cx="10814137" cy="1704975"/>
          </a:xfrm>
        </p:spPr>
        <p:txBody>
          <a:bodyPr>
            <a:noAutofit/>
          </a:bodyPr>
          <a:lstStyle/>
          <a:p>
            <a:r>
              <a:rPr lang="en-US" sz="2000" b="1" dirty="0"/>
              <a:t>17. Answer: D. Hearing loss</a:t>
            </a:r>
            <a:endParaRPr lang="en-US" sz="2000" dirty="0"/>
          </a:p>
          <a:p>
            <a:r>
              <a:rPr lang="en-US" sz="2000" dirty="0"/>
              <a:t>Patients receiving large doses of loop diuretics are at risk for developing ototoxicity.</a:t>
            </a:r>
          </a:p>
          <a:p>
            <a:endParaRPr sz="2000" dirty="0" smtClean="0">
              <a:solidFill>
                <a:srgbClr val="00B050"/>
              </a:solidFill>
            </a:endParaRPr>
          </a:p>
        </p:txBody>
      </p:sp>
    </p:spTree>
    <p:extLst>
      <p:ext uri="{BB962C8B-B14F-4D97-AF65-F5344CB8AC3E}">
        <p14:creationId xmlns="" xmlns:p14="http://schemas.microsoft.com/office/powerpoint/2010/main" val="2465079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35144" y="194872"/>
            <a:ext cx="11499850" cy="1201738"/>
          </a:xfrm>
        </p:spPr>
        <p:txBody>
          <a:bodyPr>
            <a:normAutofit fontScale="90000"/>
          </a:bodyPr>
          <a:lstStyle/>
          <a:p>
            <a:r>
              <a:rPr lang="en-US" sz="2400" b="1" dirty="0"/>
              <a:t>18. A 68-year-old client with a history of mild CHF and glaucoma is receiving IV mannitol (</a:t>
            </a:r>
            <a:r>
              <a:rPr lang="en-US" sz="2400" b="1" dirty="0" err="1"/>
              <a:t>Osmitrol</a:t>
            </a:r>
            <a:r>
              <a:rPr lang="en-US" sz="2400" b="1" dirty="0"/>
              <a:t>) to decrease intraocular pressure. The nurse would monitor the client for signs and symptoms of:</a:t>
            </a:r>
            <a:r>
              <a:rPr lang="en-US" sz="2400" dirty="0"/>
              <a:t/>
            </a:r>
            <a:br>
              <a:rPr lang="en-US" sz="2400" dirty="0"/>
            </a:br>
            <a:endParaRPr lang="en-US" sz="2400" dirty="0"/>
          </a:p>
        </p:txBody>
      </p:sp>
      <p:sp>
        <p:nvSpPr>
          <p:cNvPr id="19459" name="Text Placeholder 9"/>
          <p:cNvSpPr>
            <a:spLocks noGrp="1"/>
          </p:cNvSpPr>
          <p:nvPr>
            <p:ph type="body" sz="quarter" idx="13"/>
          </p:nvPr>
        </p:nvSpPr>
        <p:spPr>
          <a:xfrm>
            <a:off x="2077450" y="1826930"/>
            <a:ext cx="9880600" cy="2049463"/>
          </a:xfrm>
        </p:spPr>
        <p:txBody>
          <a:bodyPr/>
          <a:lstStyle/>
          <a:p>
            <a:r>
              <a:rPr lang="en-US" dirty="0"/>
              <a:t>A. Fluid</a:t>
            </a:r>
            <a:r>
              <a:rPr lang="en-US" u="sng" dirty="0"/>
              <a:t> </a:t>
            </a:r>
            <a:r>
              <a:rPr lang="en-US" dirty="0"/>
              <a:t>volume</a:t>
            </a:r>
            <a:r>
              <a:rPr lang="en-US" u="sng" dirty="0"/>
              <a:t> </a:t>
            </a:r>
            <a:r>
              <a:rPr lang="en-US" dirty="0"/>
              <a:t>excess</a:t>
            </a:r>
            <a:br>
              <a:rPr lang="en-US" dirty="0"/>
            </a:br>
            <a:r>
              <a:rPr lang="en-US" dirty="0"/>
              <a:t>B. Fluid volume deficit</a:t>
            </a:r>
            <a:br>
              <a:rPr lang="en-US" dirty="0"/>
            </a:br>
            <a:r>
              <a:rPr lang="en-US" dirty="0"/>
              <a:t>C. Hyperkalemia</a:t>
            </a:r>
            <a:br>
              <a:rPr lang="en-US" dirty="0"/>
            </a:br>
            <a:r>
              <a:rPr lang="en-US" dirty="0"/>
              <a:t>D. Hypernatremia</a:t>
            </a:r>
          </a:p>
          <a:p>
            <a:endParaRPr lang="en-US" dirty="0" smtClean="0"/>
          </a:p>
        </p:txBody>
      </p:sp>
      <p:sp>
        <p:nvSpPr>
          <p:cNvPr id="9" name="Text Placeholder 8"/>
          <p:cNvSpPr>
            <a:spLocks noGrp="1"/>
          </p:cNvSpPr>
          <p:nvPr>
            <p:ph type="body" sz="half" idx="2"/>
          </p:nvPr>
        </p:nvSpPr>
        <p:spPr>
          <a:xfrm>
            <a:off x="1691014" y="4908334"/>
            <a:ext cx="10814137" cy="1704975"/>
          </a:xfrm>
        </p:spPr>
        <p:txBody>
          <a:bodyPr>
            <a:noAutofit/>
          </a:bodyPr>
          <a:lstStyle/>
          <a:p>
            <a:r>
              <a:rPr lang="en-US" sz="2000" b="1" dirty="0"/>
              <a:t>18. Answer</a:t>
            </a:r>
            <a:r>
              <a:rPr lang="en-US" sz="2000" b="1"/>
              <a:t>: </a:t>
            </a:r>
            <a:r>
              <a:rPr lang="en-US" sz="2000" b="1" smtClean="0"/>
              <a:t>      A</a:t>
            </a:r>
            <a:r>
              <a:rPr lang="en-US" sz="2000" b="1" dirty="0"/>
              <a:t>. </a:t>
            </a:r>
            <a:r>
              <a:rPr lang="en-US" sz="2000" dirty="0"/>
              <a:t>Fluid volume excess</a:t>
            </a:r>
          </a:p>
          <a:p>
            <a:r>
              <a:rPr lang="en-US" sz="2000" dirty="0"/>
              <a:t>Mannitol’s osmotic effect extends to the bloodstream, where increased osmotic pressure draws fluid into the vascular space, thus elevating intravascular volume.</a:t>
            </a:r>
          </a:p>
          <a:p>
            <a:endParaRPr sz="2000" dirty="0" smtClean="0">
              <a:solidFill>
                <a:srgbClr val="00B050"/>
              </a:solidFill>
            </a:endParaRPr>
          </a:p>
        </p:txBody>
      </p:sp>
    </p:spTree>
    <p:extLst>
      <p:ext uri="{BB962C8B-B14F-4D97-AF65-F5344CB8AC3E}">
        <p14:creationId xmlns="" xmlns:p14="http://schemas.microsoft.com/office/powerpoint/2010/main" val="16148031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1. As a knowledgeable nurse, you know that the action of nitrates is:</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763713" y="1140653"/>
            <a:ext cx="9880600" cy="2049463"/>
          </a:xfrm>
        </p:spPr>
        <p:txBody>
          <a:bodyPr/>
          <a:lstStyle/>
          <a:p>
            <a:r>
              <a:rPr lang="en-US" sz="2000" dirty="0"/>
              <a:t>A. A. Smooth muscle contraction</a:t>
            </a:r>
            <a:br>
              <a:rPr lang="en-US" sz="2000" dirty="0"/>
            </a:br>
            <a:r>
              <a:rPr lang="en-US" sz="2000" dirty="0"/>
              <a:t>B. Vasoconstriction</a:t>
            </a:r>
            <a:br>
              <a:rPr lang="en-US" sz="2000" dirty="0"/>
            </a:br>
            <a:r>
              <a:rPr lang="en-US" sz="2000" dirty="0"/>
              <a:t>C. Smooth muscle relaxation</a:t>
            </a:r>
            <a:br>
              <a:rPr lang="en-US" sz="2000" dirty="0"/>
            </a:br>
            <a:r>
              <a:rPr lang="en-US" sz="2000" dirty="0"/>
              <a:t>D. Increase </a:t>
            </a:r>
            <a:r>
              <a:rPr lang="en-US" sz="2000" dirty="0" smtClean="0"/>
              <a:t>preload</a:t>
            </a:r>
            <a:endParaRPr lang="en-US" sz="2000" dirty="0"/>
          </a:p>
        </p:txBody>
      </p:sp>
      <p:sp>
        <p:nvSpPr>
          <p:cNvPr id="9" name="Text Placeholder 8"/>
          <p:cNvSpPr>
            <a:spLocks noGrp="1"/>
          </p:cNvSpPr>
          <p:nvPr>
            <p:ph type="body" sz="half" idx="2"/>
          </p:nvPr>
        </p:nvSpPr>
        <p:spPr>
          <a:xfrm>
            <a:off x="1763713" y="4330769"/>
            <a:ext cx="10726455" cy="2942921"/>
          </a:xfrm>
        </p:spPr>
        <p:txBody>
          <a:bodyPr>
            <a:normAutofit/>
          </a:bodyPr>
          <a:lstStyle/>
          <a:p>
            <a:r>
              <a:rPr lang="en-US" sz="2000" b="1" dirty="0"/>
              <a:t>1. Answer: </a:t>
            </a:r>
            <a:r>
              <a:rPr lang="en-US" sz="2000" b="1" dirty="0" smtClean="0"/>
              <a:t>    C</a:t>
            </a:r>
            <a:r>
              <a:rPr lang="en-US" sz="2000" b="1" dirty="0"/>
              <a:t>. Smooth muscle relaxation</a:t>
            </a:r>
            <a:endParaRPr lang="en-US" sz="2000" dirty="0"/>
          </a:p>
          <a:p>
            <a:r>
              <a:rPr lang="en-US" sz="2000" dirty="0"/>
              <a:t>Nitrates cause smooth muscle relaxation, vasodilation, reduction of preload, and improved blood flow to the myocardium. Other choices have opposite effect of </a:t>
            </a:r>
            <a:r>
              <a:rPr lang="en-US" sz="2000" dirty="0">
                <a:hlinkClick r:id="rId2"/>
              </a:rPr>
              <a:t>nitrates</a:t>
            </a:r>
            <a:r>
              <a:rPr lang="en-US" sz="2000" dirty="0"/>
              <a:t>.</a:t>
            </a:r>
          </a:p>
        </p:txBody>
      </p:sp>
    </p:spTree>
    <p:extLst>
      <p:ext uri="{BB962C8B-B14F-4D97-AF65-F5344CB8AC3E}">
        <p14:creationId xmlns="" xmlns:p14="http://schemas.microsoft.com/office/powerpoint/2010/main" val="2593434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400" b="1" dirty="0"/>
              <a:t>19. All potassium-sparing diuretics:</a:t>
            </a:r>
            <a:r>
              <a:rPr lang="en-US" sz="2400" dirty="0"/>
              <a:t/>
            </a:r>
            <a:br>
              <a:rPr lang="en-US" sz="2400" dirty="0"/>
            </a:br>
            <a:endParaRPr lang="en-US" sz="2400" dirty="0"/>
          </a:p>
        </p:txBody>
      </p:sp>
      <p:sp>
        <p:nvSpPr>
          <p:cNvPr id="19459" name="Text Placeholder 9"/>
          <p:cNvSpPr>
            <a:spLocks noGrp="1"/>
          </p:cNvSpPr>
          <p:nvPr>
            <p:ph type="body" sz="quarter" idx="13"/>
          </p:nvPr>
        </p:nvSpPr>
        <p:spPr>
          <a:xfrm>
            <a:off x="1729679" y="1352159"/>
            <a:ext cx="9880600" cy="2049463"/>
          </a:xfrm>
        </p:spPr>
        <p:txBody>
          <a:bodyPr/>
          <a:lstStyle/>
          <a:p>
            <a:r>
              <a:rPr lang="en-US" sz="2000" dirty="0"/>
              <a:t>A. Are required supplements during blood transfusion</a:t>
            </a:r>
            <a:br>
              <a:rPr lang="en-US" sz="2000" dirty="0"/>
            </a:br>
            <a:r>
              <a:rPr lang="en-US" sz="2000" dirty="0"/>
              <a:t>B. Enhance aldosterone action</a:t>
            </a:r>
            <a:br>
              <a:rPr lang="en-US" sz="2000" dirty="0"/>
            </a:br>
            <a:r>
              <a:rPr lang="en-US" sz="2000" dirty="0"/>
              <a:t>C. Cause hypokalemia</a:t>
            </a:r>
            <a:br>
              <a:rPr lang="en-US" sz="2000" dirty="0"/>
            </a:br>
            <a:r>
              <a:rPr lang="en-US" sz="2000" dirty="0"/>
              <a:t>D. Are weak diuretics</a:t>
            </a:r>
            <a:endParaRPr lang="en-US" sz="2000" dirty="0" smtClean="0"/>
          </a:p>
        </p:txBody>
      </p:sp>
      <p:sp>
        <p:nvSpPr>
          <p:cNvPr id="9" name="Text Placeholder 8"/>
          <p:cNvSpPr>
            <a:spLocks noGrp="1"/>
          </p:cNvSpPr>
          <p:nvPr>
            <p:ph type="body" sz="half" idx="2"/>
          </p:nvPr>
        </p:nvSpPr>
        <p:spPr>
          <a:xfrm>
            <a:off x="1377863" y="4376151"/>
            <a:ext cx="10814137" cy="1704975"/>
          </a:xfrm>
        </p:spPr>
        <p:txBody>
          <a:bodyPr>
            <a:noAutofit/>
          </a:bodyPr>
          <a:lstStyle/>
          <a:p>
            <a:r>
              <a:rPr lang="en-US" sz="2000" b="1" dirty="0"/>
              <a:t>19. Answer: D. Are weak diuretics</a:t>
            </a:r>
            <a:endParaRPr lang="en-US" sz="2000" dirty="0"/>
          </a:p>
          <a:p>
            <a:r>
              <a:rPr lang="en-US" sz="2000" dirty="0"/>
              <a:t>Potassium-sparing diuretics are not potent diuretics when used alone. They are used as adjunctive therapy with other diuretics to minimize potassium loss. Potassium-sparing diuretics given during blood transfusions tend to cause hyperkalemia because potassium is present in the transfusion. These drugs block aldosterone’s effects. These drugs cause hyperkalemia, not hypokalemia.</a:t>
            </a:r>
          </a:p>
          <a:p>
            <a:endParaRPr sz="2000" dirty="0" smtClean="0">
              <a:solidFill>
                <a:srgbClr val="00B050"/>
              </a:solidFill>
            </a:endParaRPr>
          </a:p>
        </p:txBody>
      </p:sp>
    </p:spTree>
    <p:extLst>
      <p:ext uri="{BB962C8B-B14F-4D97-AF65-F5344CB8AC3E}">
        <p14:creationId xmlns="" xmlns:p14="http://schemas.microsoft.com/office/powerpoint/2010/main" val="35711580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400" b="1" dirty="0"/>
              <a:t>20. Which of the following clients is most likely to experience adverse effects from treatment with diuretics?</a:t>
            </a:r>
            <a:r>
              <a:rPr lang="en-US" sz="2400" dirty="0"/>
              <a:t/>
            </a:r>
            <a:br>
              <a:rPr lang="en-US" sz="2400" dirty="0"/>
            </a:br>
            <a:endParaRPr lang="en-US" sz="2400" dirty="0"/>
          </a:p>
        </p:txBody>
      </p:sp>
      <p:sp>
        <p:nvSpPr>
          <p:cNvPr id="19459" name="Text Placeholder 9"/>
          <p:cNvSpPr>
            <a:spLocks noGrp="1"/>
          </p:cNvSpPr>
          <p:nvPr>
            <p:ph type="body" sz="quarter" idx="13"/>
          </p:nvPr>
        </p:nvSpPr>
        <p:spPr>
          <a:xfrm>
            <a:off x="2027346" y="1476201"/>
            <a:ext cx="9880600" cy="2049463"/>
          </a:xfrm>
        </p:spPr>
        <p:txBody>
          <a:bodyPr/>
          <a:lstStyle/>
          <a:p>
            <a:r>
              <a:rPr lang="en-US" sz="2000" dirty="0"/>
              <a:t>A. A 21-year-old student</a:t>
            </a:r>
            <a:br>
              <a:rPr lang="en-US" sz="2000" dirty="0"/>
            </a:br>
            <a:r>
              <a:rPr lang="en-US" sz="2000" dirty="0"/>
              <a:t>B. A 40-year-old unmarried man</a:t>
            </a:r>
            <a:br>
              <a:rPr lang="en-US" sz="2000" dirty="0"/>
            </a:br>
            <a:r>
              <a:rPr lang="en-US" sz="2000" dirty="0"/>
              <a:t>C. A 60-year-old widower</a:t>
            </a:r>
            <a:br>
              <a:rPr lang="en-US" sz="2000" dirty="0"/>
            </a:br>
            <a:r>
              <a:rPr lang="en-US" sz="2000" dirty="0"/>
              <a:t>D. A 75-year-old man</a:t>
            </a:r>
          </a:p>
          <a:p>
            <a:endParaRPr lang="en-US" sz="2000" dirty="0" smtClean="0"/>
          </a:p>
        </p:txBody>
      </p:sp>
      <p:sp>
        <p:nvSpPr>
          <p:cNvPr id="9" name="Text Placeholder 8"/>
          <p:cNvSpPr>
            <a:spLocks noGrp="1"/>
          </p:cNvSpPr>
          <p:nvPr>
            <p:ph type="body" sz="half" idx="2"/>
          </p:nvPr>
        </p:nvSpPr>
        <p:spPr>
          <a:xfrm>
            <a:off x="2154477" y="4582657"/>
            <a:ext cx="10814137" cy="1704975"/>
          </a:xfrm>
        </p:spPr>
        <p:txBody>
          <a:bodyPr>
            <a:noAutofit/>
          </a:bodyPr>
          <a:lstStyle/>
          <a:p>
            <a:r>
              <a:rPr lang="en-US" sz="2000" b="1" dirty="0"/>
              <a:t>20. </a:t>
            </a:r>
            <a:r>
              <a:rPr lang="en-US" sz="2000" b="1"/>
              <a:t>Answer</a:t>
            </a:r>
            <a:r>
              <a:rPr lang="en-US" sz="2000" b="1" smtClean="0"/>
              <a:t>:      </a:t>
            </a:r>
            <a:r>
              <a:rPr lang="en-US" sz="2000" b="1" dirty="0"/>
              <a:t>D. A 75-year-old man</a:t>
            </a:r>
            <a:endParaRPr lang="en-US" sz="2000" dirty="0"/>
          </a:p>
          <a:p>
            <a:r>
              <a:rPr lang="en-US" sz="2000" dirty="0"/>
              <a:t>Elderly clients are more sensitive to the effects of diuretics.</a:t>
            </a:r>
          </a:p>
          <a:p>
            <a:endParaRPr sz="2000" dirty="0" smtClean="0">
              <a:solidFill>
                <a:srgbClr val="00B050"/>
              </a:solidFill>
            </a:endParaRPr>
          </a:p>
        </p:txBody>
      </p:sp>
    </p:spTree>
    <p:extLst>
      <p:ext uri="{BB962C8B-B14F-4D97-AF65-F5344CB8AC3E}">
        <p14:creationId xmlns="" xmlns:p14="http://schemas.microsoft.com/office/powerpoint/2010/main" val="3486790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21. Kylie is reviewing drugs related to cardiovascular therapies. She should be aware that the desired action of lipid-lowering agents is to:</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311400" y="1451149"/>
            <a:ext cx="9880600" cy="2049463"/>
          </a:xfrm>
        </p:spPr>
        <p:txBody>
          <a:bodyPr/>
          <a:lstStyle/>
          <a:p>
            <a:r>
              <a:rPr lang="en-US" sz="2000" dirty="0"/>
              <a:t>A. Decrease HDL</a:t>
            </a:r>
            <a:br>
              <a:rPr lang="en-US" sz="2000" dirty="0"/>
            </a:br>
            <a:r>
              <a:rPr lang="en-US" sz="2000" dirty="0"/>
              <a:t>B. Increase TC</a:t>
            </a:r>
            <a:br>
              <a:rPr lang="en-US" sz="2000" dirty="0"/>
            </a:br>
            <a:r>
              <a:rPr lang="en-US" sz="2000" dirty="0"/>
              <a:t>C. Increase LDL</a:t>
            </a:r>
            <a:br>
              <a:rPr lang="en-US" sz="2000" dirty="0"/>
            </a:br>
            <a:r>
              <a:rPr lang="en-US" sz="2000" dirty="0"/>
              <a:t>D. Increase HDL</a:t>
            </a:r>
          </a:p>
          <a:p>
            <a:endParaRPr lang="en-US" sz="2000" dirty="0" smtClean="0"/>
          </a:p>
        </p:txBody>
      </p:sp>
      <p:sp>
        <p:nvSpPr>
          <p:cNvPr id="9" name="Text Placeholder 8"/>
          <p:cNvSpPr>
            <a:spLocks noGrp="1"/>
          </p:cNvSpPr>
          <p:nvPr>
            <p:ph type="body" sz="half" idx="2"/>
          </p:nvPr>
        </p:nvSpPr>
        <p:spPr>
          <a:xfrm>
            <a:off x="1716066" y="4720442"/>
            <a:ext cx="10814137" cy="1704975"/>
          </a:xfrm>
        </p:spPr>
        <p:txBody>
          <a:bodyPr>
            <a:noAutofit/>
          </a:bodyPr>
          <a:lstStyle/>
          <a:p>
            <a:r>
              <a:rPr lang="en-US" sz="2000" b="1" dirty="0"/>
              <a:t>21. Answer: D. Increase HDL</a:t>
            </a:r>
            <a:endParaRPr lang="en-US" sz="2000" dirty="0"/>
          </a:p>
          <a:p>
            <a:r>
              <a:rPr lang="en-US" sz="2000" dirty="0"/>
              <a:t>The desired effect of lipid-lowering agents is to decrease cardiac risk by lowering TC, TG, and LDL and increasing or maintaining HDL.</a:t>
            </a:r>
          </a:p>
          <a:p>
            <a:endParaRPr sz="2000" dirty="0" smtClean="0">
              <a:solidFill>
                <a:srgbClr val="00B050"/>
              </a:solidFill>
            </a:endParaRPr>
          </a:p>
        </p:txBody>
      </p:sp>
    </p:spTree>
    <p:extLst>
      <p:ext uri="{BB962C8B-B14F-4D97-AF65-F5344CB8AC3E}">
        <p14:creationId xmlns="" xmlns:p14="http://schemas.microsoft.com/office/powerpoint/2010/main" val="3501977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400" b="1" dirty="0"/>
              <a:t>22. For lipid-lowering agents to be successful, drug therapy must lower:</a:t>
            </a:r>
            <a:r>
              <a:rPr lang="en-US" sz="2400" dirty="0"/>
              <a:t/>
            </a:r>
            <a:br>
              <a:rPr lang="en-US" sz="2400" dirty="0"/>
            </a:br>
            <a:endParaRPr lang="en-US" sz="2400" dirty="0"/>
          </a:p>
        </p:txBody>
      </p:sp>
      <p:sp>
        <p:nvSpPr>
          <p:cNvPr id="19459" name="Text Placeholder 9"/>
          <p:cNvSpPr>
            <a:spLocks noGrp="1"/>
          </p:cNvSpPr>
          <p:nvPr>
            <p:ph type="body" sz="quarter" idx="13"/>
          </p:nvPr>
        </p:nvSpPr>
        <p:spPr>
          <a:xfrm>
            <a:off x="2311400" y="1476201"/>
            <a:ext cx="9880600" cy="2049463"/>
          </a:xfrm>
        </p:spPr>
        <p:txBody>
          <a:bodyPr/>
          <a:lstStyle/>
          <a:p>
            <a:r>
              <a:rPr lang="en-US" sz="2000" dirty="0"/>
              <a:t>A. HDL</a:t>
            </a:r>
            <a:br>
              <a:rPr lang="en-US" sz="2000" dirty="0"/>
            </a:br>
            <a:r>
              <a:rPr lang="en-US" sz="2000" dirty="0"/>
              <a:t>B. LDL</a:t>
            </a:r>
            <a:br>
              <a:rPr lang="en-US" sz="2000" dirty="0"/>
            </a:br>
            <a:r>
              <a:rPr lang="en-US" sz="2000" dirty="0"/>
              <a:t>C. Total fat</a:t>
            </a:r>
            <a:br>
              <a:rPr lang="en-US" sz="2000" dirty="0"/>
            </a:br>
            <a:r>
              <a:rPr lang="en-US" sz="2000" dirty="0"/>
              <a:t>D. All of the above</a:t>
            </a:r>
            <a:endParaRPr lang="en-US" sz="2000" dirty="0" smtClean="0"/>
          </a:p>
        </p:txBody>
      </p:sp>
      <p:sp>
        <p:nvSpPr>
          <p:cNvPr id="9" name="Text Placeholder 8"/>
          <p:cNvSpPr>
            <a:spLocks noGrp="1"/>
          </p:cNvSpPr>
          <p:nvPr>
            <p:ph type="body" sz="half" idx="2"/>
          </p:nvPr>
        </p:nvSpPr>
        <p:spPr>
          <a:xfrm>
            <a:off x="1878904" y="4945911"/>
            <a:ext cx="10814137" cy="1704975"/>
          </a:xfrm>
        </p:spPr>
        <p:txBody>
          <a:bodyPr>
            <a:noAutofit/>
          </a:bodyPr>
          <a:lstStyle/>
          <a:p>
            <a:r>
              <a:rPr lang="en-US" sz="2000" b="1" dirty="0"/>
              <a:t>22. Answer</a:t>
            </a:r>
            <a:r>
              <a:rPr lang="en-US" sz="2000" b="1"/>
              <a:t>: </a:t>
            </a:r>
            <a:r>
              <a:rPr lang="en-US" sz="2000" b="1" smtClean="0"/>
              <a:t>          B</a:t>
            </a:r>
            <a:r>
              <a:rPr lang="en-US" sz="2000" b="1" dirty="0"/>
              <a:t>. LDL</a:t>
            </a:r>
            <a:endParaRPr lang="en-US" sz="2000" dirty="0"/>
          </a:p>
          <a:p>
            <a:r>
              <a:rPr lang="en-US" sz="2000" dirty="0"/>
              <a:t>An elevated LDL is the most significant risk factor for the development of atherosclerosis; therefore, for drug therapy to be effective, LDL must be reduced.</a:t>
            </a:r>
          </a:p>
          <a:p>
            <a:endParaRPr sz="2000" dirty="0" smtClean="0">
              <a:solidFill>
                <a:srgbClr val="00B050"/>
              </a:solidFill>
            </a:endParaRPr>
          </a:p>
        </p:txBody>
      </p:sp>
    </p:spTree>
    <p:extLst>
      <p:ext uri="{BB962C8B-B14F-4D97-AF65-F5344CB8AC3E}">
        <p14:creationId xmlns="" xmlns:p14="http://schemas.microsoft.com/office/powerpoint/2010/main" val="4090048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23. As a competent nurse, you know that the most significant contraindication for therapy with lipid-lowering agent is:</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140081" y="1488727"/>
            <a:ext cx="9880600" cy="2049463"/>
          </a:xfrm>
        </p:spPr>
        <p:txBody>
          <a:bodyPr/>
          <a:lstStyle/>
          <a:p>
            <a:r>
              <a:rPr lang="en-US" sz="2000" dirty="0"/>
              <a:t>A. Renal disease</a:t>
            </a:r>
            <a:br>
              <a:rPr lang="en-US" sz="2000" dirty="0"/>
            </a:br>
            <a:r>
              <a:rPr lang="en-US" sz="2000" dirty="0"/>
              <a:t>B. Diabetes</a:t>
            </a:r>
            <a:br>
              <a:rPr lang="en-US" sz="2000" dirty="0"/>
            </a:br>
            <a:r>
              <a:rPr lang="en-US" sz="2000" dirty="0"/>
              <a:t>C. Liver disease</a:t>
            </a:r>
            <a:br>
              <a:rPr lang="en-US" sz="2000" dirty="0"/>
            </a:br>
            <a:r>
              <a:rPr lang="en-US" sz="2000" dirty="0"/>
              <a:t>D. Cardiac disease</a:t>
            </a:r>
          </a:p>
          <a:p>
            <a:endParaRPr lang="en-US" sz="2000" dirty="0" smtClean="0"/>
          </a:p>
        </p:txBody>
      </p:sp>
      <p:sp>
        <p:nvSpPr>
          <p:cNvPr id="9" name="Text Placeholder 8"/>
          <p:cNvSpPr>
            <a:spLocks noGrp="1"/>
          </p:cNvSpPr>
          <p:nvPr>
            <p:ph type="body" sz="half" idx="2"/>
          </p:nvPr>
        </p:nvSpPr>
        <p:spPr>
          <a:xfrm>
            <a:off x="1528175" y="4557604"/>
            <a:ext cx="10814137" cy="1704975"/>
          </a:xfrm>
        </p:spPr>
        <p:txBody>
          <a:bodyPr>
            <a:noAutofit/>
          </a:bodyPr>
          <a:lstStyle/>
          <a:p>
            <a:r>
              <a:rPr lang="en-US" sz="2000" b="1" dirty="0"/>
              <a:t>23. </a:t>
            </a:r>
            <a:r>
              <a:rPr lang="en-US" sz="2000" b="1"/>
              <a:t>Answer</a:t>
            </a:r>
            <a:r>
              <a:rPr lang="en-US" sz="2000" b="1" smtClean="0"/>
              <a:t>:       C</a:t>
            </a:r>
            <a:r>
              <a:rPr lang="en-US" sz="2000" b="1" dirty="0"/>
              <a:t>. Liver disease</a:t>
            </a:r>
            <a:endParaRPr lang="en-US" sz="2000" dirty="0"/>
          </a:p>
          <a:p>
            <a:r>
              <a:rPr lang="en-US" sz="2000" dirty="0"/>
              <a:t>All lipid-lowering agents except the bile acid </a:t>
            </a:r>
            <a:r>
              <a:rPr lang="en-US" sz="2000" dirty="0" err="1"/>
              <a:t>sequestrants</a:t>
            </a:r>
            <a:r>
              <a:rPr lang="en-US" sz="2000" dirty="0"/>
              <a:t> are potentially hepatotoxic, so the most significant contraindication is liver disease.</a:t>
            </a:r>
          </a:p>
          <a:p>
            <a:endParaRPr sz="2000" dirty="0" smtClean="0">
              <a:solidFill>
                <a:srgbClr val="00B050"/>
              </a:solidFill>
            </a:endParaRPr>
          </a:p>
        </p:txBody>
      </p:sp>
    </p:spTree>
    <p:extLst>
      <p:ext uri="{BB962C8B-B14F-4D97-AF65-F5344CB8AC3E}">
        <p14:creationId xmlns="" xmlns:p14="http://schemas.microsoft.com/office/powerpoint/2010/main" val="14138673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24. Which of the following vitamins may not be absorbed properly when giving bile acid </a:t>
            </a:r>
            <a:r>
              <a:rPr lang="en-US" sz="2000" b="1" dirty="0" err="1"/>
              <a:t>sequestrants</a:t>
            </a:r>
            <a:r>
              <a:rPr lang="en-US" sz="2000" b="1" dirty="0"/>
              <a:t>?</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603543" y="1300837"/>
            <a:ext cx="9880600" cy="2049463"/>
          </a:xfrm>
        </p:spPr>
        <p:txBody>
          <a:bodyPr/>
          <a:lstStyle/>
          <a:p>
            <a:r>
              <a:rPr lang="en-US" sz="2000" dirty="0"/>
              <a:t>A. Vitamin B</a:t>
            </a:r>
            <a:br>
              <a:rPr lang="en-US" sz="2000" dirty="0"/>
            </a:br>
            <a:r>
              <a:rPr lang="en-US" sz="2000" dirty="0" err="1"/>
              <a:t>B</a:t>
            </a:r>
            <a:r>
              <a:rPr lang="en-US" sz="2000" dirty="0"/>
              <a:t>. Vitamin C</a:t>
            </a:r>
            <a:br>
              <a:rPr lang="en-US" sz="2000" dirty="0"/>
            </a:br>
            <a:r>
              <a:rPr lang="en-US" sz="2000" dirty="0" err="1"/>
              <a:t>C</a:t>
            </a:r>
            <a:r>
              <a:rPr lang="en-US" sz="2000" dirty="0"/>
              <a:t>. Vitamin B12</a:t>
            </a:r>
            <a:br>
              <a:rPr lang="en-US" sz="2000" dirty="0"/>
            </a:br>
            <a:r>
              <a:rPr lang="en-US" sz="2000" dirty="0"/>
              <a:t>D. Vitamin K</a:t>
            </a:r>
          </a:p>
          <a:p>
            <a:endParaRPr lang="en-US" sz="2000" dirty="0" smtClean="0"/>
          </a:p>
        </p:txBody>
      </p:sp>
      <p:sp>
        <p:nvSpPr>
          <p:cNvPr id="9" name="Text Placeholder 8"/>
          <p:cNvSpPr>
            <a:spLocks noGrp="1"/>
          </p:cNvSpPr>
          <p:nvPr>
            <p:ph type="body" sz="half" idx="2"/>
          </p:nvPr>
        </p:nvSpPr>
        <p:spPr>
          <a:xfrm>
            <a:off x="1377863" y="4414251"/>
            <a:ext cx="10814137" cy="1704975"/>
          </a:xfrm>
        </p:spPr>
        <p:txBody>
          <a:bodyPr>
            <a:noAutofit/>
          </a:bodyPr>
          <a:lstStyle/>
          <a:p>
            <a:r>
              <a:rPr lang="en-US" sz="2000" b="1" dirty="0"/>
              <a:t>24. Answer: D. Vitamin K</a:t>
            </a:r>
            <a:endParaRPr lang="en-US" sz="2000" dirty="0"/>
          </a:p>
          <a:p>
            <a:r>
              <a:rPr lang="en-US" sz="2000" dirty="0"/>
              <a:t>Vitamin K absorption may be reduced when giving these drugs. The only fat-soluble vitamin here is vitamin K, which is synthesized in the liver.</a:t>
            </a:r>
          </a:p>
          <a:p>
            <a:endParaRPr sz="2000" dirty="0" smtClean="0">
              <a:solidFill>
                <a:srgbClr val="00B050"/>
              </a:solidFill>
            </a:endParaRPr>
          </a:p>
        </p:txBody>
      </p:sp>
    </p:spTree>
    <p:extLst>
      <p:ext uri="{BB962C8B-B14F-4D97-AF65-F5344CB8AC3E}">
        <p14:creationId xmlns="" xmlns:p14="http://schemas.microsoft.com/office/powerpoint/2010/main" val="6193404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25. Which of the following lipid-lowering agents has the common side effect of constipation?</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741330" y="1513779"/>
            <a:ext cx="9880600" cy="2049463"/>
          </a:xfrm>
        </p:spPr>
        <p:txBody>
          <a:bodyPr/>
          <a:lstStyle/>
          <a:p>
            <a:r>
              <a:rPr lang="en-US" sz="2000" dirty="0"/>
              <a:t>A. lovastatin (</a:t>
            </a:r>
            <a:r>
              <a:rPr lang="en-US" sz="2000" dirty="0" err="1"/>
              <a:t>Mevacor</a:t>
            </a:r>
            <a:r>
              <a:rPr lang="en-US" sz="2000" dirty="0"/>
              <a:t>)</a:t>
            </a:r>
            <a:br>
              <a:rPr lang="en-US" sz="2000" dirty="0"/>
            </a:br>
            <a:r>
              <a:rPr lang="en-US" sz="2000" dirty="0"/>
              <a:t>B. </a:t>
            </a:r>
            <a:r>
              <a:rPr lang="en-US" sz="2000" dirty="0" err="1"/>
              <a:t>colestipol</a:t>
            </a:r>
            <a:r>
              <a:rPr lang="en-US" sz="2000" dirty="0"/>
              <a:t> (</a:t>
            </a:r>
            <a:r>
              <a:rPr lang="en-US" sz="2000" dirty="0" err="1"/>
              <a:t>Colestid</a:t>
            </a:r>
            <a:r>
              <a:rPr lang="en-US" sz="2000" dirty="0"/>
              <a:t>)</a:t>
            </a:r>
            <a:br>
              <a:rPr lang="en-US" sz="2000" dirty="0"/>
            </a:br>
            <a:r>
              <a:rPr lang="en-US" sz="2000" dirty="0"/>
              <a:t>C. </a:t>
            </a:r>
            <a:r>
              <a:rPr lang="en-US" sz="2000" dirty="0" err="1"/>
              <a:t>gemfibrozil</a:t>
            </a:r>
            <a:r>
              <a:rPr lang="en-US" sz="2000" dirty="0"/>
              <a:t> (</a:t>
            </a:r>
            <a:r>
              <a:rPr lang="en-US" sz="2000" dirty="0" err="1"/>
              <a:t>Lopid</a:t>
            </a:r>
            <a:r>
              <a:rPr lang="en-US" sz="2000" dirty="0"/>
              <a:t>)</a:t>
            </a:r>
            <a:br>
              <a:rPr lang="en-US" sz="2000" dirty="0"/>
            </a:br>
            <a:r>
              <a:rPr lang="en-US" sz="2000" dirty="0"/>
              <a:t>D. niacin (Nicotinic acid)</a:t>
            </a:r>
          </a:p>
          <a:p>
            <a:endParaRPr lang="en-US" sz="2000" dirty="0" smtClean="0"/>
          </a:p>
        </p:txBody>
      </p:sp>
      <p:sp>
        <p:nvSpPr>
          <p:cNvPr id="9" name="Text Placeholder 8"/>
          <p:cNvSpPr>
            <a:spLocks noGrp="1"/>
          </p:cNvSpPr>
          <p:nvPr>
            <p:ph type="body" sz="half" idx="2"/>
          </p:nvPr>
        </p:nvSpPr>
        <p:spPr>
          <a:xfrm>
            <a:off x="1847763" y="4683125"/>
            <a:ext cx="10814137" cy="1704975"/>
          </a:xfrm>
        </p:spPr>
        <p:txBody>
          <a:bodyPr>
            <a:noAutofit/>
          </a:bodyPr>
          <a:lstStyle/>
          <a:p>
            <a:r>
              <a:rPr lang="en-US" sz="2000" b="1" dirty="0"/>
              <a:t>25. Answer: A. lovastatin (</a:t>
            </a:r>
            <a:r>
              <a:rPr lang="en-US" sz="2000" b="1" dirty="0" err="1"/>
              <a:t>Mevacor</a:t>
            </a:r>
            <a:r>
              <a:rPr lang="en-US" sz="2000" b="1" dirty="0"/>
              <a:t>)</a:t>
            </a:r>
            <a:endParaRPr lang="en-US" sz="2000" dirty="0"/>
          </a:p>
          <a:p>
            <a:r>
              <a:rPr lang="en-US" sz="2000" dirty="0" err="1"/>
              <a:t>Mevacor</a:t>
            </a:r>
            <a:r>
              <a:rPr lang="en-US" sz="2000" dirty="0"/>
              <a:t> is known to cause constipation.</a:t>
            </a:r>
          </a:p>
          <a:p>
            <a:endParaRPr sz="2000" dirty="0" smtClean="0">
              <a:solidFill>
                <a:srgbClr val="00B050"/>
              </a:solidFill>
            </a:endParaRPr>
          </a:p>
        </p:txBody>
      </p:sp>
    </p:spTree>
    <p:extLst>
      <p:ext uri="{BB962C8B-B14F-4D97-AF65-F5344CB8AC3E}">
        <p14:creationId xmlns="" xmlns:p14="http://schemas.microsoft.com/office/powerpoint/2010/main" val="2991050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400" b="1" dirty="0"/>
              <a:t>26. Parenteral </a:t>
            </a:r>
            <a:r>
              <a:rPr lang="en-US" sz="2000" b="1" dirty="0"/>
              <a:t>anticoagulants</a:t>
            </a:r>
            <a:r>
              <a:rPr lang="en-US" sz="2400" b="1" dirty="0"/>
              <a:t> work by disrupting:</a:t>
            </a:r>
            <a:r>
              <a:rPr lang="en-US" sz="2400" dirty="0"/>
              <a:t/>
            </a:r>
            <a:br>
              <a:rPr lang="en-US" sz="2400" dirty="0"/>
            </a:br>
            <a:endParaRPr lang="en-US" sz="2400" dirty="0"/>
          </a:p>
        </p:txBody>
      </p:sp>
      <p:sp>
        <p:nvSpPr>
          <p:cNvPr id="19459" name="Text Placeholder 9"/>
          <p:cNvSpPr>
            <a:spLocks noGrp="1"/>
          </p:cNvSpPr>
          <p:nvPr>
            <p:ph type="body" sz="quarter" idx="13"/>
          </p:nvPr>
        </p:nvSpPr>
        <p:spPr>
          <a:xfrm>
            <a:off x="1889560" y="1363467"/>
            <a:ext cx="9880600" cy="2049463"/>
          </a:xfrm>
        </p:spPr>
        <p:txBody>
          <a:bodyPr/>
          <a:lstStyle/>
          <a:p>
            <a:r>
              <a:rPr lang="en-US" sz="2000" dirty="0"/>
              <a:t>A. Conversion of prothrombin to thrombin</a:t>
            </a:r>
            <a:br>
              <a:rPr lang="en-US" sz="2000" dirty="0"/>
            </a:br>
            <a:r>
              <a:rPr lang="en-US" sz="2000" dirty="0"/>
              <a:t>B. Formation of thromboplastin</a:t>
            </a:r>
            <a:br>
              <a:rPr lang="en-US" sz="2000" dirty="0"/>
            </a:br>
            <a:r>
              <a:rPr lang="en-US" sz="2000" dirty="0"/>
              <a:t>C. Vitamin K-dependent clotting factors</a:t>
            </a:r>
            <a:br>
              <a:rPr lang="en-US" sz="2000" dirty="0"/>
            </a:br>
            <a:r>
              <a:rPr lang="en-US" sz="2000" dirty="0"/>
              <a:t>D. Conversion of prothrombin to fibrin</a:t>
            </a:r>
          </a:p>
          <a:p>
            <a:endParaRPr lang="en-US" sz="2000" dirty="0" smtClean="0"/>
          </a:p>
        </p:txBody>
      </p:sp>
      <p:sp>
        <p:nvSpPr>
          <p:cNvPr id="9" name="Text Placeholder 8"/>
          <p:cNvSpPr>
            <a:spLocks noGrp="1"/>
          </p:cNvSpPr>
          <p:nvPr>
            <p:ph type="body" sz="half" idx="2"/>
          </p:nvPr>
        </p:nvSpPr>
        <p:spPr>
          <a:xfrm>
            <a:off x="1377863" y="3906251"/>
            <a:ext cx="10814137" cy="1704975"/>
          </a:xfrm>
        </p:spPr>
        <p:txBody>
          <a:bodyPr>
            <a:noAutofit/>
          </a:bodyPr>
          <a:lstStyle/>
          <a:p>
            <a:r>
              <a:rPr lang="en-US" sz="2000" b="1" dirty="0"/>
              <a:t>26. Answer</a:t>
            </a:r>
            <a:r>
              <a:rPr lang="en-US" sz="2000" b="1"/>
              <a:t>: </a:t>
            </a:r>
            <a:r>
              <a:rPr lang="en-US" sz="2000" b="1" smtClean="0"/>
              <a:t>    A</a:t>
            </a:r>
            <a:r>
              <a:rPr lang="en-US" sz="2000" b="1" dirty="0"/>
              <a:t>. Conversion of prothrombin to thrombin</a:t>
            </a:r>
            <a:endParaRPr lang="en-US" sz="2000" dirty="0"/>
          </a:p>
          <a:p>
            <a:r>
              <a:rPr lang="en-US" sz="2000" dirty="0"/>
              <a:t>Parenteral anticoagulants such as heparin work by disrupting conversion of prothrombin to thrombin. Tissue thromboplastin is formed in the extrinsic pathway as tissue is damaged. Oral anticoagulants work by interfering with vitamin K-dependent clotting factors. Prothrombin does not convert to fibrin.</a:t>
            </a:r>
          </a:p>
          <a:p>
            <a:endParaRPr sz="2000" dirty="0" smtClean="0">
              <a:solidFill>
                <a:srgbClr val="00B050"/>
              </a:solidFill>
            </a:endParaRPr>
          </a:p>
        </p:txBody>
      </p:sp>
    </p:spTree>
    <p:extLst>
      <p:ext uri="{BB962C8B-B14F-4D97-AF65-F5344CB8AC3E}">
        <p14:creationId xmlns="" xmlns:p14="http://schemas.microsoft.com/office/powerpoint/2010/main" val="698576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452807" y="0"/>
            <a:ext cx="11499850" cy="1201738"/>
          </a:xfrm>
        </p:spPr>
        <p:txBody>
          <a:bodyPr>
            <a:normAutofit/>
          </a:bodyPr>
          <a:lstStyle/>
          <a:p>
            <a:r>
              <a:rPr lang="en-US" sz="2000" b="1" dirty="0"/>
              <a:t>27. SC heparin should be administered in the:</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002294" y="1413571"/>
            <a:ext cx="9880600" cy="2049463"/>
          </a:xfrm>
        </p:spPr>
        <p:txBody>
          <a:bodyPr/>
          <a:lstStyle/>
          <a:p>
            <a:r>
              <a:rPr lang="en-US" sz="2000" dirty="0"/>
              <a:t>A. Flank</a:t>
            </a:r>
            <a:br>
              <a:rPr lang="en-US" sz="2000" dirty="0"/>
            </a:br>
            <a:r>
              <a:rPr lang="en-US" sz="2000" dirty="0"/>
              <a:t>B. Abdominal fat</a:t>
            </a:r>
            <a:br>
              <a:rPr lang="en-US" sz="2000" dirty="0"/>
            </a:br>
            <a:r>
              <a:rPr lang="en-US" sz="2000" dirty="0"/>
              <a:t>C. Leg</a:t>
            </a:r>
            <a:br>
              <a:rPr lang="en-US" sz="2000" dirty="0"/>
            </a:br>
            <a:r>
              <a:rPr lang="en-US" sz="2000" dirty="0"/>
              <a:t>D. Gluteal area</a:t>
            </a:r>
          </a:p>
          <a:p>
            <a:endParaRPr lang="en-US" sz="2000" dirty="0" smtClean="0"/>
          </a:p>
        </p:txBody>
      </p:sp>
      <p:sp>
        <p:nvSpPr>
          <p:cNvPr id="9" name="Text Placeholder 8"/>
          <p:cNvSpPr>
            <a:spLocks noGrp="1"/>
          </p:cNvSpPr>
          <p:nvPr>
            <p:ph type="body" sz="half" idx="2"/>
          </p:nvPr>
        </p:nvSpPr>
        <p:spPr>
          <a:xfrm>
            <a:off x="1377863" y="4181824"/>
            <a:ext cx="10814137" cy="1704975"/>
          </a:xfrm>
        </p:spPr>
        <p:txBody>
          <a:bodyPr>
            <a:noAutofit/>
          </a:bodyPr>
          <a:lstStyle/>
          <a:p>
            <a:r>
              <a:rPr lang="en-US" sz="2000" b="1" dirty="0"/>
              <a:t>27. </a:t>
            </a:r>
            <a:r>
              <a:rPr lang="en-US" sz="2000" b="1"/>
              <a:t>Answer</a:t>
            </a:r>
            <a:r>
              <a:rPr lang="en-US" sz="2000" b="1" smtClean="0"/>
              <a:t>:     </a:t>
            </a:r>
            <a:r>
              <a:rPr lang="en-US" sz="2000" b="1" dirty="0"/>
              <a:t>B. Abdominal fat</a:t>
            </a:r>
            <a:endParaRPr lang="en-US" sz="2000" dirty="0"/>
          </a:p>
          <a:p>
            <a:r>
              <a:rPr lang="en-US" sz="2000" dirty="0"/>
              <a:t>Heparin should be given in the abdominal area around the umbilicus, deep into the fat.</a:t>
            </a:r>
          </a:p>
          <a:p>
            <a:endParaRPr sz="2000" dirty="0" smtClean="0">
              <a:solidFill>
                <a:srgbClr val="00B050"/>
              </a:solidFill>
            </a:endParaRPr>
          </a:p>
        </p:txBody>
      </p:sp>
    </p:spTree>
    <p:extLst>
      <p:ext uri="{BB962C8B-B14F-4D97-AF65-F5344CB8AC3E}">
        <p14:creationId xmlns="" xmlns:p14="http://schemas.microsoft.com/office/powerpoint/2010/main" val="354924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28. The half-life of heparin is:</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996379" y="1542659"/>
            <a:ext cx="9880600" cy="2049463"/>
          </a:xfrm>
        </p:spPr>
        <p:txBody>
          <a:bodyPr/>
          <a:lstStyle/>
          <a:p>
            <a:r>
              <a:rPr lang="en-US" sz="2000" dirty="0"/>
              <a:t>A. 10 minutes</a:t>
            </a:r>
            <a:br>
              <a:rPr lang="en-US" sz="2000" dirty="0"/>
            </a:br>
            <a:r>
              <a:rPr lang="en-US" sz="2000" dirty="0"/>
              <a:t>B. 1 to 1.5 hours</a:t>
            </a:r>
            <a:br>
              <a:rPr lang="en-US" sz="2000" dirty="0"/>
            </a:br>
            <a:r>
              <a:rPr lang="en-US" sz="2000" dirty="0"/>
              <a:t>C. 8 to 12 hours</a:t>
            </a:r>
            <a:br>
              <a:rPr lang="en-US" sz="2000" dirty="0"/>
            </a:br>
            <a:r>
              <a:rPr lang="en-US" sz="2000" dirty="0"/>
              <a:t>D. 1 to 2 days</a:t>
            </a:r>
          </a:p>
          <a:p>
            <a:endParaRPr lang="en-US" sz="2000" dirty="0" smtClean="0"/>
          </a:p>
        </p:txBody>
      </p:sp>
      <p:sp>
        <p:nvSpPr>
          <p:cNvPr id="9" name="Text Placeholder 8"/>
          <p:cNvSpPr>
            <a:spLocks noGrp="1"/>
          </p:cNvSpPr>
          <p:nvPr>
            <p:ph type="body" sz="half" idx="2"/>
          </p:nvPr>
        </p:nvSpPr>
        <p:spPr>
          <a:xfrm>
            <a:off x="1565753" y="4682864"/>
            <a:ext cx="10814137" cy="1704975"/>
          </a:xfrm>
        </p:spPr>
        <p:txBody>
          <a:bodyPr>
            <a:noAutofit/>
          </a:bodyPr>
          <a:lstStyle/>
          <a:p>
            <a:r>
              <a:rPr lang="en-US" sz="2000" b="1" dirty="0"/>
              <a:t>28. Answer</a:t>
            </a:r>
            <a:r>
              <a:rPr lang="en-US" sz="2000" b="1"/>
              <a:t>: </a:t>
            </a:r>
            <a:r>
              <a:rPr lang="en-US" sz="2000" b="1" smtClean="0"/>
              <a:t>    B</a:t>
            </a:r>
            <a:r>
              <a:rPr lang="en-US" sz="2000" b="1"/>
              <a:t>. </a:t>
            </a:r>
            <a:r>
              <a:rPr lang="en-US" sz="2000" b="1" smtClean="0"/>
              <a:t>  1 </a:t>
            </a:r>
            <a:r>
              <a:rPr lang="en-US" sz="2000" b="1" dirty="0"/>
              <a:t>to 1.5 hours</a:t>
            </a:r>
            <a:endParaRPr lang="en-US" sz="2000" dirty="0"/>
          </a:p>
          <a:p>
            <a:r>
              <a:rPr lang="en-US" sz="2000" dirty="0"/>
              <a:t>The half-life of heparin is 60 to 90 minutes. This is important to know when bleeding occurs during heparin administration.</a:t>
            </a:r>
          </a:p>
          <a:p>
            <a:endParaRPr sz="2000" dirty="0" smtClean="0">
              <a:solidFill>
                <a:srgbClr val="00B050"/>
              </a:solidFill>
            </a:endParaRPr>
          </a:p>
        </p:txBody>
      </p:sp>
    </p:spTree>
    <p:extLst>
      <p:ext uri="{BB962C8B-B14F-4D97-AF65-F5344CB8AC3E}">
        <p14:creationId xmlns="" xmlns:p14="http://schemas.microsoft.com/office/powerpoint/2010/main" val="317361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 A 50-year-old client is prescribed to take nitrate each day for his condition. As a competent nurse, you know the result of nitrate administration is:</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751773" y="1538831"/>
            <a:ext cx="9880600" cy="2049463"/>
          </a:xfrm>
        </p:spPr>
        <p:txBody>
          <a:bodyPr/>
          <a:lstStyle/>
          <a:p>
            <a:r>
              <a:rPr lang="en-US" sz="2000" dirty="0"/>
              <a:t>A. Decreased myocardial oxygen demand</a:t>
            </a:r>
            <a:br>
              <a:rPr lang="en-US" sz="2000" dirty="0"/>
            </a:br>
            <a:r>
              <a:rPr lang="en-US" sz="2000" dirty="0"/>
              <a:t>B. Increased myocardial oxygen demand</a:t>
            </a:r>
            <a:br>
              <a:rPr lang="en-US" sz="2000" dirty="0"/>
            </a:br>
            <a:r>
              <a:rPr lang="en-US" sz="2000" dirty="0"/>
              <a:t>C. Increased left ventricular end-diastolic volume</a:t>
            </a:r>
            <a:br>
              <a:rPr lang="en-US" sz="2000" dirty="0"/>
            </a:br>
            <a:r>
              <a:rPr lang="en-US" sz="2000" dirty="0"/>
              <a:t>D. Increased atrial pressure</a:t>
            </a:r>
            <a:endParaRPr lang="en-US" sz="2000" dirty="0" smtClean="0"/>
          </a:p>
        </p:txBody>
      </p:sp>
      <p:sp>
        <p:nvSpPr>
          <p:cNvPr id="9" name="Text Placeholder 8"/>
          <p:cNvSpPr>
            <a:spLocks noGrp="1"/>
          </p:cNvSpPr>
          <p:nvPr>
            <p:ph type="body" sz="half" idx="2"/>
          </p:nvPr>
        </p:nvSpPr>
        <p:spPr>
          <a:xfrm>
            <a:off x="1751773" y="4968875"/>
            <a:ext cx="10453687" cy="1704975"/>
          </a:xfrm>
        </p:spPr>
        <p:txBody>
          <a:bodyPr>
            <a:normAutofit/>
          </a:bodyPr>
          <a:lstStyle/>
          <a:p>
            <a:r>
              <a:rPr lang="en-US" sz="2000" b="1" dirty="0"/>
              <a:t>2. Answer: </a:t>
            </a:r>
            <a:r>
              <a:rPr lang="en-US" sz="2000" b="1" dirty="0" smtClean="0"/>
              <a:t>    A</a:t>
            </a:r>
            <a:r>
              <a:rPr lang="en-US" sz="2000" b="1" dirty="0"/>
              <a:t>. Decreased myocardial oxygen demand</a:t>
            </a:r>
            <a:endParaRPr lang="en-US" sz="2000" dirty="0"/>
          </a:p>
          <a:p>
            <a:r>
              <a:rPr lang="en-US" sz="2000" dirty="0"/>
              <a:t>Nitrate administration will result in reduced preload and a decrease in myocardial oxygen demand and left ventricular end-diastolic volume.</a:t>
            </a:r>
          </a:p>
        </p:txBody>
      </p:sp>
    </p:spTree>
    <p:extLst>
      <p:ext uri="{BB962C8B-B14F-4D97-AF65-F5344CB8AC3E}">
        <p14:creationId xmlns="" xmlns:p14="http://schemas.microsoft.com/office/powerpoint/2010/main" val="9648606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29. Which drug is used to stop bleeding associated with heparin overdose?</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350941" y="1851982"/>
            <a:ext cx="9880600" cy="2049463"/>
          </a:xfrm>
        </p:spPr>
        <p:txBody>
          <a:bodyPr/>
          <a:lstStyle/>
          <a:p>
            <a:r>
              <a:rPr lang="en-US" sz="2000" dirty="0"/>
              <a:t>A. </a:t>
            </a:r>
            <a:r>
              <a:rPr lang="en-US" sz="2000" dirty="0" err="1"/>
              <a:t>urokinase</a:t>
            </a:r>
            <a:r>
              <a:rPr lang="en-US" sz="2000" dirty="0"/>
              <a:t> (</a:t>
            </a:r>
            <a:r>
              <a:rPr lang="en-US" sz="2000" dirty="0" err="1"/>
              <a:t>Abbokinase</a:t>
            </a:r>
            <a:r>
              <a:rPr lang="en-US" sz="2000" dirty="0"/>
              <a:t>)</a:t>
            </a:r>
            <a:br>
              <a:rPr lang="en-US" sz="2000" dirty="0"/>
            </a:br>
            <a:r>
              <a:rPr lang="en-US" sz="2000" dirty="0"/>
              <a:t>B. </a:t>
            </a:r>
            <a:r>
              <a:rPr lang="en-US" sz="2000" dirty="0" err="1"/>
              <a:t>aminocaproic</a:t>
            </a:r>
            <a:r>
              <a:rPr lang="en-US" sz="2000" dirty="0"/>
              <a:t> acid (Amicar)</a:t>
            </a:r>
            <a:br>
              <a:rPr lang="en-US" sz="2000" dirty="0"/>
            </a:br>
            <a:r>
              <a:rPr lang="en-US" sz="2000" dirty="0"/>
              <a:t>C. vitamin K (</a:t>
            </a:r>
            <a:r>
              <a:rPr lang="en-US" sz="2000" dirty="0" err="1"/>
              <a:t>AquaMEPHYTON</a:t>
            </a:r>
            <a:r>
              <a:rPr lang="en-US" sz="2000" dirty="0"/>
              <a:t>)</a:t>
            </a:r>
            <a:br>
              <a:rPr lang="en-US" sz="2000" dirty="0"/>
            </a:br>
            <a:r>
              <a:rPr lang="en-US" sz="2000" dirty="0"/>
              <a:t>D. protamine sulfate (Protamine)</a:t>
            </a:r>
          </a:p>
          <a:p>
            <a:endParaRPr lang="en-US" sz="2000" dirty="0" smtClean="0"/>
          </a:p>
        </p:txBody>
      </p:sp>
      <p:sp>
        <p:nvSpPr>
          <p:cNvPr id="9" name="Text Placeholder 8"/>
          <p:cNvSpPr>
            <a:spLocks noGrp="1"/>
          </p:cNvSpPr>
          <p:nvPr>
            <p:ph type="body" sz="half" idx="2"/>
          </p:nvPr>
        </p:nvSpPr>
        <p:spPr>
          <a:xfrm>
            <a:off x="1377863" y="4657813"/>
            <a:ext cx="10814137" cy="1704975"/>
          </a:xfrm>
        </p:spPr>
        <p:txBody>
          <a:bodyPr>
            <a:noAutofit/>
          </a:bodyPr>
          <a:lstStyle/>
          <a:p>
            <a:r>
              <a:rPr lang="en-US" sz="2000" b="1" dirty="0"/>
              <a:t>29. Answer: D. protamine sulfate (Protamine)</a:t>
            </a:r>
            <a:endParaRPr lang="en-US" sz="2000" dirty="0"/>
          </a:p>
          <a:p>
            <a:r>
              <a:rPr lang="en-US" sz="2000" dirty="0"/>
              <a:t>Protamine is the drug used to reverse the adverse effects of bleeding that occurs with heparin administration.</a:t>
            </a:r>
          </a:p>
          <a:p>
            <a:endParaRPr sz="2000" dirty="0" smtClean="0">
              <a:solidFill>
                <a:srgbClr val="00B050"/>
              </a:solidFill>
            </a:endParaRPr>
          </a:p>
        </p:txBody>
      </p:sp>
    </p:spTree>
    <p:extLst>
      <p:ext uri="{BB962C8B-B14F-4D97-AF65-F5344CB8AC3E}">
        <p14:creationId xmlns="" xmlns:p14="http://schemas.microsoft.com/office/powerpoint/2010/main" val="803071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30. During warfarin (Coumadin) administration, the nurse can expect that the initial extension of PT occurs within _____ hours after therapy begins.</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311400" y="1476201"/>
            <a:ext cx="9880600" cy="2049463"/>
          </a:xfrm>
        </p:spPr>
        <p:txBody>
          <a:bodyPr/>
          <a:lstStyle/>
          <a:p>
            <a:r>
              <a:rPr lang="en-US" sz="2000" dirty="0"/>
              <a:t>A. 1 to 2</a:t>
            </a:r>
            <a:br>
              <a:rPr lang="en-US" sz="2000" dirty="0"/>
            </a:br>
            <a:r>
              <a:rPr lang="en-US" sz="2000" dirty="0"/>
              <a:t>B. 4 to 6</a:t>
            </a:r>
            <a:br>
              <a:rPr lang="en-US" sz="2000" dirty="0"/>
            </a:br>
            <a:r>
              <a:rPr lang="en-US" sz="2000" dirty="0"/>
              <a:t>C. 8 to 12</a:t>
            </a:r>
            <a:br>
              <a:rPr lang="en-US" sz="2000" dirty="0"/>
            </a:br>
            <a:r>
              <a:rPr lang="en-US" sz="2000" dirty="0"/>
              <a:t>D. 12 to 24</a:t>
            </a:r>
          </a:p>
          <a:p>
            <a:endParaRPr lang="en-US" sz="2000" dirty="0" smtClean="0"/>
          </a:p>
        </p:txBody>
      </p:sp>
      <p:sp>
        <p:nvSpPr>
          <p:cNvPr id="9" name="Text Placeholder 8"/>
          <p:cNvSpPr>
            <a:spLocks noGrp="1"/>
          </p:cNvSpPr>
          <p:nvPr>
            <p:ph type="body" sz="half" idx="2"/>
          </p:nvPr>
        </p:nvSpPr>
        <p:spPr>
          <a:xfrm>
            <a:off x="1878904" y="4432344"/>
            <a:ext cx="10814137" cy="1704975"/>
          </a:xfrm>
        </p:spPr>
        <p:txBody>
          <a:bodyPr>
            <a:noAutofit/>
          </a:bodyPr>
          <a:lstStyle/>
          <a:p>
            <a:r>
              <a:rPr lang="en-US" sz="2000" b="1" dirty="0"/>
              <a:t>30. Answer: C. 8 to 12</a:t>
            </a:r>
            <a:endParaRPr lang="en-US" sz="2000" dirty="0"/>
          </a:p>
          <a:p>
            <a:r>
              <a:rPr lang="en-US" sz="2000" dirty="0"/>
              <a:t>Initial extension of PT occurs within 8 to 12 hours after warfarin therapy begins.</a:t>
            </a:r>
          </a:p>
          <a:p>
            <a:endParaRPr sz="2000" dirty="0" smtClean="0">
              <a:solidFill>
                <a:srgbClr val="00B050"/>
              </a:solidFill>
            </a:endParaRPr>
          </a:p>
        </p:txBody>
      </p:sp>
    </p:spTree>
    <p:extLst>
      <p:ext uri="{BB962C8B-B14F-4D97-AF65-F5344CB8AC3E}">
        <p14:creationId xmlns="" xmlns:p14="http://schemas.microsoft.com/office/powerpoint/2010/main" val="3779196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lstStyle/>
          <a:p>
            <a:r>
              <a:rPr lang="en-US" sz="2400" b="1" dirty="0"/>
              <a:t>16. A </a:t>
            </a:r>
            <a:r>
              <a:rPr lang="en-US" sz="2400" b="1" dirty="0" smtClean="0"/>
              <a:t>client</a:t>
            </a:r>
            <a:endParaRPr lang="en-US" sz="2400" dirty="0" smtClean="0">
              <a:solidFill>
                <a:srgbClr val="002060"/>
              </a:solidFill>
            </a:endParaRPr>
          </a:p>
        </p:txBody>
      </p:sp>
      <p:sp>
        <p:nvSpPr>
          <p:cNvPr id="19459" name="Text Placeholder 9"/>
          <p:cNvSpPr>
            <a:spLocks noGrp="1"/>
          </p:cNvSpPr>
          <p:nvPr>
            <p:ph type="body" sz="quarter" idx="13"/>
          </p:nvPr>
        </p:nvSpPr>
        <p:spPr>
          <a:xfrm>
            <a:off x="599379" y="1263259"/>
            <a:ext cx="9880600" cy="2049463"/>
          </a:xfrm>
        </p:spPr>
        <p:txBody>
          <a:bodyPr/>
          <a:lstStyle/>
          <a:p>
            <a:endParaRPr lang="en-US" dirty="0" smtClean="0"/>
          </a:p>
        </p:txBody>
      </p:sp>
      <p:sp>
        <p:nvSpPr>
          <p:cNvPr id="9" name="Text Placeholder 8"/>
          <p:cNvSpPr>
            <a:spLocks noGrp="1"/>
          </p:cNvSpPr>
          <p:nvPr>
            <p:ph type="body" sz="half" idx="2"/>
          </p:nvPr>
        </p:nvSpPr>
        <p:spPr>
          <a:xfrm>
            <a:off x="1377863" y="3906251"/>
            <a:ext cx="10814137" cy="1704975"/>
          </a:xfrm>
        </p:spPr>
        <p:txBody>
          <a:bodyPr>
            <a:noAutofit/>
          </a:bodyPr>
          <a:lstStyle/>
          <a:p>
            <a:endParaRPr sz="2000" dirty="0" smtClean="0">
              <a:solidFill>
                <a:srgbClr val="00B050"/>
              </a:solidFill>
            </a:endParaRPr>
          </a:p>
        </p:txBody>
      </p:sp>
    </p:spTree>
    <p:extLst>
      <p:ext uri="{BB962C8B-B14F-4D97-AF65-F5344CB8AC3E}">
        <p14:creationId xmlns="" xmlns:p14="http://schemas.microsoft.com/office/powerpoint/2010/main" val="11203264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lstStyle/>
          <a:p>
            <a:r>
              <a:rPr lang="en-US" sz="2400" b="1" dirty="0"/>
              <a:t>16. A </a:t>
            </a:r>
            <a:r>
              <a:rPr lang="en-US" sz="2400" b="1" dirty="0" smtClean="0"/>
              <a:t>client</a:t>
            </a:r>
            <a:endParaRPr lang="en-US" sz="2400" dirty="0" smtClean="0">
              <a:solidFill>
                <a:srgbClr val="002060"/>
              </a:solidFill>
            </a:endParaRPr>
          </a:p>
        </p:txBody>
      </p:sp>
      <p:sp>
        <p:nvSpPr>
          <p:cNvPr id="19459" name="Text Placeholder 9"/>
          <p:cNvSpPr>
            <a:spLocks noGrp="1"/>
          </p:cNvSpPr>
          <p:nvPr>
            <p:ph type="body" sz="quarter" idx="13"/>
          </p:nvPr>
        </p:nvSpPr>
        <p:spPr>
          <a:xfrm>
            <a:off x="599379" y="1263259"/>
            <a:ext cx="9880600" cy="2049463"/>
          </a:xfrm>
        </p:spPr>
        <p:txBody>
          <a:bodyPr/>
          <a:lstStyle/>
          <a:p>
            <a:endParaRPr lang="en-US" dirty="0" smtClean="0"/>
          </a:p>
        </p:txBody>
      </p:sp>
      <p:sp>
        <p:nvSpPr>
          <p:cNvPr id="9" name="Text Placeholder 8"/>
          <p:cNvSpPr>
            <a:spLocks noGrp="1"/>
          </p:cNvSpPr>
          <p:nvPr>
            <p:ph type="body" sz="half" idx="2"/>
          </p:nvPr>
        </p:nvSpPr>
        <p:spPr>
          <a:xfrm>
            <a:off x="1377863" y="3906251"/>
            <a:ext cx="10814137" cy="1704975"/>
          </a:xfrm>
        </p:spPr>
        <p:txBody>
          <a:bodyPr>
            <a:noAutofit/>
          </a:bodyPr>
          <a:lstStyle/>
          <a:p>
            <a:endParaRPr sz="2000" dirty="0" smtClean="0">
              <a:solidFill>
                <a:srgbClr val="00B050"/>
              </a:solidFill>
            </a:endParaRPr>
          </a:p>
        </p:txBody>
      </p:sp>
    </p:spTree>
    <p:extLst>
      <p:ext uri="{BB962C8B-B14F-4D97-AF65-F5344CB8AC3E}">
        <p14:creationId xmlns="" xmlns:p14="http://schemas.microsoft.com/office/powerpoint/2010/main" val="1614908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3. A student nurse is asked to give an example of a long-acting nitrate. He is correct by saying:</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446760" y="1541545"/>
            <a:ext cx="9880600" cy="2049463"/>
          </a:xfrm>
        </p:spPr>
        <p:txBody>
          <a:bodyPr/>
          <a:lstStyle/>
          <a:p>
            <a:r>
              <a:rPr lang="en-US" sz="2000" dirty="0" smtClean="0"/>
              <a:t>A</a:t>
            </a:r>
            <a:r>
              <a:rPr lang="en-US" sz="2000" dirty="0"/>
              <a:t>. nitroglycerin sublingual</a:t>
            </a:r>
            <a:br>
              <a:rPr lang="en-US" sz="2000" dirty="0"/>
            </a:br>
            <a:r>
              <a:rPr lang="en-US" sz="2000" dirty="0"/>
              <a:t>B. nitroglycerin IV</a:t>
            </a:r>
            <a:br>
              <a:rPr lang="en-US" sz="2000" dirty="0"/>
            </a:br>
            <a:r>
              <a:rPr lang="en-US" sz="2000" dirty="0"/>
              <a:t>C. isosorbide PO</a:t>
            </a:r>
            <a:br>
              <a:rPr lang="en-US" sz="2000" dirty="0"/>
            </a:br>
            <a:r>
              <a:rPr lang="en-US" sz="2000" dirty="0"/>
              <a:t>D. nitroglycerin transmucosal</a:t>
            </a:r>
          </a:p>
          <a:p>
            <a:endParaRPr lang="en-US" sz="2000" dirty="0" smtClean="0"/>
          </a:p>
        </p:txBody>
      </p:sp>
      <p:sp>
        <p:nvSpPr>
          <p:cNvPr id="9" name="Text Placeholder 8"/>
          <p:cNvSpPr>
            <a:spLocks noGrp="1"/>
          </p:cNvSpPr>
          <p:nvPr>
            <p:ph type="body" sz="half" idx="2"/>
          </p:nvPr>
        </p:nvSpPr>
        <p:spPr>
          <a:xfrm>
            <a:off x="1738313" y="4755515"/>
            <a:ext cx="10453687" cy="1704975"/>
          </a:xfrm>
        </p:spPr>
        <p:txBody>
          <a:bodyPr>
            <a:normAutofit/>
          </a:bodyPr>
          <a:lstStyle/>
          <a:p>
            <a:r>
              <a:rPr lang="en-US" sz="2000" b="1" dirty="0"/>
              <a:t>3. Answer: C. isosorbide PO</a:t>
            </a:r>
            <a:endParaRPr lang="en-US" sz="2000" dirty="0"/>
          </a:p>
          <a:p>
            <a:r>
              <a:rPr lang="en-US" sz="2000" dirty="0"/>
              <a:t>Isosorbide is one of the most frequently administered long-acting </a:t>
            </a:r>
            <a:r>
              <a:rPr lang="en-US" sz="2000" u="sng" dirty="0"/>
              <a:t>nitrates</a:t>
            </a:r>
            <a:r>
              <a:rPr lang="en-US" sz="2000" dirty="0"/>
              <a:t>. PO </a:t>
            </a:r>
            <a:r>
              <a:rPr lang="en-US" sz="2000" u="sng" dirty="0"/>
              <a:t>nitrates</a:t>
            </a:r>
            <a:r>
              <a:rPr lang="en-US" sz="2000" dirty="0"/>
              <a:t> are longer acting than IV or SL agents.</a:t>
            </a:r>
          </a:p>
        </p:txBody>
      </p:sp>
    </p:spTree>
    <p:extLst>
      <p:ext uri="{BB962C8B-B14F-4D97-AF65-F5344CB8AC3E}">
        <p14:creationId xmlns="" xmlns:p14="http://schemas.microsoft.com/office/powerpoint/2010/main" val="1482396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52425" y="266700"/>
            <a:ext cx="11499850" cy="1201738"/>
          </a:xfrm>
        </p:spPr>
        <p:txBody>
          <a:bodyPr>
            <a:normAutofit/>
          </a:bodyPr>
          <a:lstStyle/>
          <a:p>
            <a:r>
              <a:rPr lang="en-US" sz="2000" b="1" dirty="0"/>
              <a:t>4. When nitrates are administered early to the acute MI client, the effect is:</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625725" y="1581582"/>
            <a:ext cx="9880600" cy="2049463"/>
          </a:xfrm>
        </p:spPr>
        <p:txBody>
          <a:bodyPr/>
          <a:lstStyle/>
          <a:p>
            <a:r>
              <a:rPr lang="en-US" sz="2000" dirty="0"/>
              <a:t>A. Hypotension</a:t>
            </a:r>
            <a:br>
              <a:rPr lang="en-US" sz="2000" dirty="0"/>
            </a:br>
            <a:r>
              <a:rPr lang="en-US" sz="2000" dirty="0"/>
              <a:t>B. Bradycardia</a:t>
            </a:r>
            <a:br>
              <a:rPr lang="en-US" sz="2000" dirty="0"/>
            </a:br>
            <a:r>
              <a:rPr lang="en-US" sz="2000" dirty="0"/>
              <a:t>C. Reduced mortality</a:t>
            </a:r>
            <a:br>
              <a:rPr lang="en-US" sz="2000" dirty="0"/>
            </a:br>
            <a:r>
              <a:rPr lang="en-US" sz="2000" dirty="0"/>
              <a:t>D. Reduced morbidity</a:t>
            </a:r>
          </a:p>
          <a:p>
            <a:endParaRPr lang="en-US" sz="2000" dirty="0"/>
          </a:p>
        </p:txBody>
      </p:sp>
      <p:sp>
        <p:nvSpPr>
          <p:cNvPr id="9" name="Text Placeholder 8"/>
          <p:cNvSpPr>
            <a:spLocks noGrp="1"/>
          </p:cNvSpPr>
          <p:nvPr>
            <p:ph type="body" sz="half" idx="2"/>
          </p:nvPr>
        </p:nvSpPr>
        <p:spPr>
          <a:xfrm>
            <a:off x="1738313" y="4267200"/>
            <a:ext cx="10453687" cy="2277979"/>
          </a:xfrm>
        </p:spPr>
        <p:txBody>
          <a:bodyPr>
            <a:normAutofit/>
          </a:bodyPr>
          <a:lstStyle/>
          <a:p>
            <a:r>
              <a:rPr lang="en-US" sz="2000" b="1" dirty="0"/>
              <a:t>4. Answer: C. Reduced mortality</a:t>
            </a:r>
            <a:endParaRPr lang="en-US" sz="2000" dirty="0"/>
          </a:p>
          <a:p>
            <a:r>
              <a:rPr lang="en-US" sz="2000" dirty="0"/>
              <a:t>Research has shown that when nitrates are administered early to the acute MI client, the effect is reduced mortality, infarct size, infarct extension, and related complications. Hypotension will result from nitrate administration, but it is not the reason for prescribing the drug. Tachycardia rather than bradycardia is more likely to occur with nitrate administration. The morbidity is already present because the client has the pain.</a:t>
            </a:r>
          </a:p>
          <a:p>
            <a:endParaRPr lang="en-US" sz="2000" dirty="0"/>
          </a:p>
        </p:txBody>
      </p:sp>
    </p:spTree>
    <p:extLst>
      <p:ext uri="{BB962C8B-B14F-4D97-AF65-F5344CB8AC3E}">
        <p14:creationId xmlns="" xmlns:p14="http://schemas.microsoft.com/office/powerpoint/2010/main" val="23420452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40073" y="375781"/>
            <a:ext cx="11499850" cy="1201738"/>
          </a:xfrm>
        </p:spPr>
        <p:txBody>
          <a:bodyPr>
            <a:normAutofit/>
          </a:bodyPr>
          <a:lstStyle/>
          <a:p>
            <a:r>
              <a:rPr lang="en-US" sz="2000" b="1" dirty="0"/>
              <a:t>5. When teaching about nitrate administration, the nurse should instruct the client to:</a:t>
            </a:r>
            <a:r>
              <a:rPr lang="en-US" sz="2000" dirty="0"/>
              <a:t/>
            </a:r>
            <a:br>
              <a:rPr lang="en-US" sz="2000" dirty="0"/>
            </a:br>
            <a:r>
              <a:rPr lang="en-US" sz="2000" dirty="0" smtClean="0"/>
              <a:t>.</a:t>
            </a:r>
            <a:endParaRPr lang="en-US" sz="2000" dirty="0"/>
          </a:p>
        </p:txBody>
      </p:sp>
      <p:sp>
        <p:nvSpPr>
          <p:cNvPr id="19459" name="Text Placeholder 9"/>
          <p:cNvSpPr>
            <a:spLocks noGrp="1"/>
          </p:cNvSpPr>
          <p:nvPr>
            <p:ph type="body" sz="quarter" idx="13"/>
          </p:nvPr>
        </p:nvSpPr>
        <p:spPr>
          <a:xfrm>
            <a:off x="1959323" y="1577519"/>
            <a:ext cx="9880600" cy="2049463"/>
          </a:xfrm>
        </p:spPr>
        <p:txBody>
          <a:bodyPr/>
          <a:lstStyle/>
          <a:p>
            <a:pPr lvl="1"/>
            <a:r>
              <a:rPr lang="en-US" sz="2000" dirty="0"/>
              <a:t>A. Change position slowly.</a:t>
            </a:r>
            <a:br>
              <a:rPr lang="en-US" sz="2000" dirty="0"/>
            </a:br>
            <a:r>
              <a:rPr lang="en-US" sz="2000" dirty="0"/>
              <a:t>B. Take pulse daily.</a:t>
            </a:r>
            <a:br>
              <a:rPr lang="en-US" sz="2000" dirty="0"/>
            </a:br>
            <a:r>
              <a:rPr lang="en-US" sz="2000" dirty="0"/>
              <a:t>C. Reduce salt intake.</a:t>
            </a:r>
            <a:br>
              <a:rPr lang="en-US" sz="2000" dirty="0"/>
            </a:br>
            <a:r>
              <a:rPr lang="en-US" sz="2000" dirty="0"/>
              <a:t>D. Chew the sustained-release tablets</a:t>
            </a:r>
            <a:endParaRPr lang="en-US" sz="2000" dirty="0" smtClean="0">
              <a:solidFill>
                <a:srgbClr val="FF0000"/>
              </a:solidFill>
            </a:endParaRPr>
          </a:p>
        </p:txBody>
      </p:sp>
      <p:sp>
        <p:nvSpPr>
          <p:cNvPr id="9" name="Text Placeholder 8"/>
          <p:cNvSpPr>
            <a:spLocks noGrp="1"/>
          </p:cNvSpPr>
          <p:nvPr>
            <p:ph type="body" sz="half" idx="2"/>
          </p:nvPr>
        </p:nvSpPr>
        <p:spPr>
          <a:xfrm>
            <a:off x="1555184" y="4581629"/>
            <a:ext cx="10688877" cy="1704975"/>
          </a:xfrm>
        </p:spPr>
        <p:txBody>
          <a:bodyPr>
            <a:noAutofit/>
          </a:bodyPr>
          <a:lstStyle/>
          <a:p>
            <a:r>
              <a:rPr lang="en-US" sz="2000" b="1" dirty="0"/>
              <a:t>5. Answer: A. Change position slowly.</a:t>
            </a:r>
            <a:endParaRPr lang="en-US" sz="2000" dirty="0"/>
          </a:p>
          <a:p>
            <a:r>
              <a:rPr lang="en-US" sz="2000" dirty="0"/>
              <a:t>Clients taking</a:t>
            </a:r>
            <a:r>
              <a:rPr lang="en-US" sz="2000"/>
              <a:t> </a:t>
            </a:r>
            <a:r>
              <a:rPr lang="en-US" sz="2000" smtClean="0"/>
              <a:t> nitrates</a:t>
            </a:r>
            <a:r>
              <a:rPr lang="en-US" sz="2000" dirty="0"/>
              <a:t> should change position slowly to avoid orthostatic hypotension. It is not necessary to take the pulse before taking this drug. It is also not necessary to change the diet while taking this drug. It is contraindicated to chew sustained-release tablets.</a:t>
            </a:r>
          </a:p>
          <a:p>
            <a:endParaRPr lang="en-US" sz="2000" dirty="0"/>
          </a:p>
        </p:txBody>
      </p:sp>
    </p:spTree>
    <p:extLst>
      <p:ext uri="{BB962C8B-B14F-4D97-AF65-F5344CB8AC3E}">
        <p14:creationId xmlns="" xmlns:p14="http://schemas.microsoft.com/office/powerpoint/2010/main" val="1460366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6. ACEs participate in the renin-angiotensin-aldosterone system to have which of the following physiologic effects?</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313363" y="1288311"/>
            <a:ext cx="9880600" cy="2049463"/>
          </a:xfrm>
        </p:spPr>
        <p:txBody>
          <a:bodyPr/>
          <a:lstStyle/>
          <a:p>
            <a:r>
              <a:rPr lang="en-US" sz="2000" dirty="0"/>
              <a:t>A. Inhibit conversion of angiotensin II to angiotensin I</a:t>
            </a:r>
            <a:br>
              <a:rPr lang="en-US" sz="2000" dirty="0"/>
            </a:br>
            <a:r>
              <a:rPr lang="en-US" sz="2000" dirty="0"/>
              <a:t>B. Vasoconstriction and sodium depletion</a:t>
            </a:r>
            <a:br>
              <a:rPr lang="en-US" sz="2000" dirty="0"/>
            </a:br>
            <a:r>
              <a:rPr lang="en-US" sz="2000" dirty="0"/>
              <a:t>C. Promote sodium and water retention</a:t>
            </a:r>
            <a:br>
              <a:rPr lang="en-US" sz="2000" dirty="0"/>
            </a:br>
            <a:r>
              <a:rPr lang="en-US" sz="2000" dirty="0"/>
              <a:t>D. Stimulate vasodilation and inhibit sodium depletion</a:t>
            </a:r>
          </a:p>
          <a:p>
            <a:endParaRPr lang="en-US" sz="2000" dirty="0" smtClean="0"/>
          </a:p>
        </p:txBody>
      </p:sp>
      <p:sp>
        <p:nvSpPr>
          <p:cNvPr id="9" name="Text Placeholder 8"/>
          <p:cNvSpPr>
            <a:spLocks noGrp="1"/>
          </p:cNvSpPr>
          <p:nvPr>
            <p:ph type="body" sz="half" idx="2"/>
          </p:nvPr>
        </p:nvSpPr>
        <p:spPr>
          <a:xfrm>
            <a:off x="1738313" y="4206875"/>
            <a:ext cx="10453687" cy="1704975"/>
          </a:xfrm>
        </p:spPr>
        <p:txBody>
          <a:bodyPr>
            <a:noAutofit/>
          </a:bodyPr>
          <a:lstStyle/>
          <a:p>
            <a:r>
              <a:rPr lang="en-US" sz="2000" b="1" dirty="0"/>
              <a:t>6. Answer: C. Promote sodium and water retention</a:t>
            </a:r>
            <a:endParaRPr lang="en-US" sz="2000" dirty="0"/>
          </a:p>
          <a:p>
            <a:r>
              <a:rPr lang="en-US" sz="2000" dirty="0"/>
              <a:t>Angiotensin is a potent vasoconstrictor that stimulate the release of aldosterone. Aldosterone release promotes sodium and water retention. The conversion of angiotensin I to II is not inhibited. Aldosterone promotes sodium retention not depletion. Vasoconstriction not vasodilation results.</a:t>
            </a:r>
          </a:p>
          <a:p>
            <a:r>
              <a:rPr sz="2000" dirty="0" smtClean="0">
                <a:solidFill>
                  <a:srgbClr val="00B050"/>
                </a:solidFill>
              </a:rPr>
              <a:t>       </a:t>
            </a:r>
          </a:p>
        </p:txBody>
      </p:sp>
    </p:spTree>
    <p:extLst>
      <p:ext uri="{BB962C8B-B14F-4D97-AF65-F5344CB8AC3E}">
        <p14:creationId xmlns="" xmlns:p14="http://schemas.microsoft.com/office/powerpoint/2010/main" val="27185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104931"/>
            <a:ext cx="11499850" cy="1201738"/>
          </a:xfrm>
        </p:spPr>
        <p:txBody>
          <a:bodyPr>
            <a:normAutofit/>
          </a:bodyPr>
          <a:lstStyle/>
          <a:p>
            <a:r>
              <a:rPr lang="en-US" sz="2000" b="1" dirty="0"/>
              <a:t>7. Nurse Margie just administered an ACE inhibitor to her client. Before ambulating the client for the first time after administration, the nurse should monitor for:</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2507648" y="1627109"/>
            <a:ext cx="9880600" cy="2049463"/>
          </a:xfrm>
        </p:spPr>
        <p:txBody>
          <a:bodyPr/>
          <a:lstStyle/>
          <a:p>
            <a:r>
              <a:rPr lang="en-US" sz="2000" dirty="0"/>
              <a:t>A. Hypokalemia</a:t>
            </a:r>
            <a:br>
              <a:rPr lang="en-US" sz="2000" dirty="0"/>
            </a:br>
            <a:r>
              <a:rPr lang="en-US" sz="2000" dirty="0"/>
              <a:t>B. Irregular heartbeat</a:t>
            </a:r>
            <a:br>
              <a:rPr lang="en-US" sz="2000" dirty="0"/>
            </a:br>
            <a:r>
              <a:rPr lang="en-US" sz="2000" dirty="0"/>
              <a:t>C. Edema</a:t>
            </a:r>
            <a:br>
              <a:rPr lang="en-US" sz="2000" dirty="0"/>
            </a:br>
            <a:r>
              <a:rPr lang="en-US" sz="2000" dirty="0"/>
              <a:t>D. Hypotension</a:t>
            </a:r>
          </a:p>
          <a:p>
            <a:endParaRPr lang="en-US" sz="2000" dirty="0" smtClean="0"/>
          </a:p>
        </p:txBody>
      </p:sp>
      <p:sp>
        <p:nvSpPr>
          <p:cNvPr id="9" name="Text Placeholder 8"/>
          <p:cNvSpPr>
            <a:spLocks noGrp="1"/>
          </p:cNvSpPr>
          <p:nvPr>
            <p:ph type="body" sz="half" idx="2"/>
          </p:nvPr>
        </p:nvSpPr>
        <p:spPr>
          <a:xfrm>
            <a:off x="1738313" y="4686560"/>
            <a:ext cx="10453687" cy="1704975"/>
          </a:xfrm>
        </p:spPr>
        <p:txBody>
          <a:bodyPr>
            <a:noAutofit/>
          </a:bodyPr>
          <a:lstStyle/>
          <a:p>
            <a:r>
              <a:rPr lang="en-US" sz="2000" b="1" dirty="0"/>
              <a:t>7. Answer: D. Hypotension</a:t>
            </a:r>
            <a:endParaRPr lang="en-US" sz="2000" dirty="0"/>
          </a:p>
          <a:p>
            <a:r>
              <a:rPr lang="en-US" sz="2000" u="sng" dirty="0"/>
              <a:t>ACE inhibitors</a:t>
            </a:r>
            <a:r>
              <a:rPr lang="en-US" sz="2000" dirty="0"/>
              <a:t> prevent vasoconstriction and lower blood pressure, placing the client at greater risk for postural (orthostatic) hypotension. ACE inhibitors reduce potassium excretion placing the client at risk for hyperkalemia. ACE</a:t>
            </a:r>
            <a:r>
              <a:rPr lang="en-US" sz="2000" u="sng" dirty="0"/>
              <a:t> </a:t>
            </a:r>
            <a:r>
              <a:rPr lang="en-US" sz="2000" dirty="0"/>
              <a:t>inhibitors do not affect heart rate. ACE inhibitor promote sodium excretion thereby decreasing edema.</a:t>
            </a:r>
          </a:p>
          <a:p>
            <a:r>
              <a:rPr sz="2000" dirty="0" smtClean="0">
                <a:solidFill>
                  <a:srgbClr val="00B050"/>
                </a:solidFill>
              </a:rPr>
              <a:t>     </a:t>
            </a:r>
          </a:p>
        </p:txBody>
      </p:sp>
    </p:spTree>
    <p:extLst>
      <p:ext uri="{BB962C8B-B14F-4D97-AF65-F5344CB8AC3E}">
        <p14:creationId xmlns="" xmlns:p14="http://schemas.microsoft.com/office/powerpoint/2010/main" val="363725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a:xfrm>
            <a:off x="365125" y="0"/>
            <a:ext cx="11499850" cy="1201738"/>
          </a:xfrm>
        </p:spPr>
        <p:txBody>
          <a:bodyPr>
            <a:normAutofit/>
          </a:bodyPr>
          <a:lstStyle/>
          <a:p>
            <a:r>
              <a:rPr lang="en-US" sz="2000" b="1" dirty="0"/>
              <a:t>8. Mira is managing her hypertension with an ACE inhibitor. Which of the following statements stated by her indicates a need for further instruction?</a:t>
            </a:r>
            <a:r>
              <a:rPr lang="en-US" sz="2000" dirty="0"/>
              <a:t/>
            </a:r>
            <a:br>
              <a:rPr lang="en-US" sz="2000" dirty="0"/>
            </a:br>
            <a:endParaRPr lang="en-US" sz="2000" dirty="0"/>
          </a:p>
        </p:txBody>
      </p:sp>
      <p:sp>
        <p:nvSpPr>
          <p:cNvPr id="19459" name="Text Placeholder 9"/>
          <p:cNvSpPr>
            <a:spLocks noGrp="1"/>
          </p:cNvSpPr>
          <p:nvPr>
            <p:ph type="body" sz="quarter" idx="13"/>
          </p:nvPr>
        </p:nvSpPr>
        <p:spPr>
          <a:xfrm>
            <a:off x="1288310" y="1601461"/>
            <a:ext cx="9880600" cy="2049463"/>
          </a:xfrm>
        </p:spPr>
        <p:txBody>
          <a:bodyPr/>
          <a:lstStyle/>
          <a:p>
            <a:r>
              <a:rPr lang="en-US" sz="2000" dirty="0"/>
              <a:t>A. “I should not take my pills with food.”</a:t>
            </a:r>
            <a:br>
              <a:rPr lang="en-US" sz="2000" dirty="0"/>
            </a:br>
            <a:r>
              <a:rPr lang="en-US" sz="2000" dirty="0"/>
              <a:t>B. “I need to increase my intake of orange juice, bananas, and green vegetables.”</a:t>
            </a:r>
            <a:br>
              <a:rPr lang="en-US" sz="2000" dirty="0"/>
            </a:br>
            <a:r>
              <a:rPr lang="en-US" sz="2000" dirty="0"/>
              <a:t>C. “I will avoid coffee, tea, and colas.”</a:t>
            </a:r>
            <a:br>
              <a:rPr lang="en-US" sz="2000" dirty="0"/>
            </a:br>
            <a:r>
              <a:rPr lang="en-US" sz="2000" dirty="0"/>
              <a:t>D. “I will use salt substitutes that are not high in potassium.”</a:t>
            </a:r>
            <a:endParaRPr lang="en-US" sz="2000" dirty="0" smtClean="0"/>
          </a:p>
        </p:txBody>
      </p:sp>
      <p:sp>
        <p:nvSpPr>
          <p:cNvPr id="9" name="Text Placeholder 8"/>
          <p:cNvSpPr>
            <a:spLocks noGrp="1"/>
          </p:cNvSpPr>
          <p:nvPr>
            <p:ph type="body" sz="half" idx="2"/>
          </p:nvPr>
        </p:nvSpPr>
        <p:spPr>
          <a:xfrm>
            <a:off x="1738313" y="4557604"/>
            <a:ext cx="10453687" cy="1704975"/>
          </a:xfrm>
        </p:spPr>
        <p:txBody>
          <a:bodyPr>
            <a:noAutofit/>
          </a:bodyPr>
          <a:lstStyle/>
          <a:p>
            <a:r>
              <a:rPr lang="en-US" sz="2000" b="1" dirty="0"/>
              <a:t>8. Answer: B. “I need to increase my intake of orange juice, bananas, and green vegetables.”</a:t>
            </a:r>
            <a:endParaRPr lang="en-US" sz="2000" dirty="0"/>
          </a:p>
          <a:p>
            <a:r>
              <a:rPr lang="en-US" sz="2000" dirty="0"/>
              <a:t>The client needs to understand the risk of hyperkalemia and foods to eat in moderation. Taking medications with food will decrease therapeutic effects of ACE inhibitors. Excessive amounts of caffeine should be avoided. Avoidance of salt substitutes that are high in potassium decrease the risk of hyperkalemia.</a:t>
            </a:r>
          </a:p>
          <a:p>
            <a:r>
              <a:rPr sz="2000" dirty="0" smtClean="0">
                <a:solidFill>
                  <a:srgbClr val="00B050"/>
                </a:solidFill>
              </a:rPr>
              <a:t>           </a:t>
            </a:r>
          </a:p>
        </p:txBody>
      </p:sp>
    </p:spTree>
    <p:extLst>
      <p:ext uri="{BB962C8B-B14F-4D97-AF65-F5344CB8AC3E}">
        <p14:creationId xmlns="" xmlns:p14="http://schemas.microsoft.com/office/powerpoint/2010/main" val="1374494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ustom 1">
      <a:majorFont>
        <a:latin typeface="Palatino Linotype"/>
        <a:ea typeface=""/>
        <a:cs typeface=""/>
      </a:majorFont>
      <a:minorFont>
        <a:latin typeface="Palatino Linotype"/>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259</TotalTime>
  <Words>1570</Words>
  <Application>Microsoft Office PowerPoint</Application>
  <PresentationFormat>Custom</PresentationFormat>
  <Paragraphs>128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Wisp</vt:lpstr>
      <vt:lpstr>Pharmacology  Cardiovascular drugs  Part II</vt:lpstr>
      <vt:lpstr>1. As a knowledgeable nurse, you know that the action of nitrates is: </vt:lpstr>
      <vt:lpstr>2. A 50-year-old client is prescribed to take nitrate each day for his condition. As a competent nurse, you know the result of nitrate administration is: </vt:lpstr>
      <vt:lpstr>3. A student nurse is asked to give an example of a long-acting nitrate. He is correct by saying: </vt:lpstr>
      <vt:lpstr>4. When nitrates are administered early to the acute MI client, the effect is: </vt:lpstr>
      <vt:lpstr>5. When teaching about nitrate administration, the nurse should instruct the client to: .</vt:lpstr>
      <vt:lpstr>6. ACEs participate in the renin-angiotensin-aldosterone system to have which of the following physiologic effects? </vt:lpstr>
      <vt:lpstr>7. Nurse Margie just administered an ACE inhibitor to her client. Before ambulating the client for the first time after administration, the nurse should monitor for: </vt:lpstr>
      <vt:lpstr>8. Mira is managing her hypertension with an ACE inhibitor. Which of the following statements stated by her indicates a need for further instruction? </vt:lpstr>
      <vt:lpstr>9. Pepito is a hypertensive client who has been placed on captopril (Capoten). He states, “Dr. del Mundo keeps changing my pills and none are working. I feel like a guinea pig.” Which of the following responses by the nurse would be most appropriate? </vt:lpstr>
      <vt:lpstr>10. The action of an ACE inhibitor interrupts the renin-angiotensin-aldosterone mechanism, thereby producing which of the following? </vt:lpstr>
      <vt:lpstr>11. Raymund is reviewing on cardiovascular drugs for his upcoming exam. For a well-prepared student, he should know that vasodilators are agents that:  </vt:lpstr>
      <vt:lpstr>12. As a competent nurse, you are aware that vasodilators are used mainly to treat: </vt:lpstr>
      <vt:lpstr>13. The drug/drugs used most commonly to treat peripheral or cerebral vascular obstructive disease is/are: </vt:lpstr>
      <vt:lpstr>14. In a 50-year-old widower who had a transient ischemic attack, what is the most common vasodilator used for his treatment? </vt:lpstr>
      <vt:lpstr>15. For a client taking drugs to treat peripheral vascular disease, it is important to provide health education about: </vt:lpstr>
      <vt:lpstr>16. A clinical instructor asks a nursing student about aldosterone antagonist. The student is correct by saying that aldosterone antagonists: </vt:lpstr>
      <vt:lpstr>17. Which of the following is a potential side effect of IV furosemide (Lasix)? </vt:lpstr>
      <vt:lpstr>18. A 68-year-old client with a history of mild CHF and glaucoma is receiving IV mannitol (Osmitrol) to decrease intraocular pressure. The nurse would monitor the client for signs and symptoms of: </vt:lpstr>
      <vt:lpstr>19. All potassium-sparing diuretics: </vt:lpstr>
      <vt:lpstr>20. Which of the following clients is most likely to experience adverse effects from treatment with diuretics? </vt:lpstr>
      <vt:lpstr>21. Kylie is reviewing drugs related to cardiovascular therapies. She should be aware that the desired action of lipid-lowering agents is to: </vt:lpstr>
      <vt:lpstr>22. For lipid-lowering agents to be successful, drug therapy must lower: </vt:lpstr>
      <vt:lpstr>23. As a competent nurse, you know that the most significant contraindication for therapy with lipid-lowering agent is: </vt:lpstr>
      <vt:lpstr>24. Which of the following vitamins may not be absorbed properly when giving bile acid sequestrants? </vt:lpstr>
      <vt:lpstr>25. Which of the following lipid-lowering agents has the common side effect of constipation? </vt:lpstr>
      <vt:lpstr>26. Parenteral anticoagulants work by disrupting: </vt:lpstr>
      <vt:lpstr>27. SC heparin should be administered in the: </vt:lpstr>
      <vt:lpstr>28. The half-life of heparin is: </vt:lpstr>
      <vt:lpstr>29. Which drug is used to stop bleeding associated with heparin overdose? </vt:lpstr>
      <vt:lpstr>30. During warfarin (Coumadin) administration, the nurse can expect that the initial extension of PT occurs within _____ hours after therapy begins. </vt:lpstr>
      <vt:lpstr>16. A client</vt:lpstr>
      <vt:lpstr>16. A client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 MCQs</dc:title>
  <dc:creator>Kasiviswanathan</dc:creator>
  <cp:lastModifiedBy>Dr.V.KasiViswanathan</cp:lastModifiedBy>
  <cp:revision>23</cp:revision>
  <dcterms:created xsi:type="dcterms:W3CDTF">2016-10-06T09:38:42Z</dcterms:created>
  <dcterms:modified xsi:type="dcterms:W3CDTF">2017-01-28T14:35:23Z</dcterms:modified>
</cp:coreProperties>
</file>